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62"/>
  </p:notesMasterIdLst>
  <p:handoutMasterIdLst>
    <p:handoutMasterId r:id="rId63"/>
  </p:handoutMasterIdLst>
  <p:sldIdLst>
    <p:sldId id="280" r:id="rId2"/>
    <p:sldId id="433" r:id="rId3"/>
    <p:sldId id="504" r:id="rId4"/>
    <p:sldId id="527" r:id="rId5"/>
    <p:sldId id="437" r:id="rId6"/>
    <p:sldId id="536" r:id="rId7"/>
    <p:sldId id="624" r:id="rId8"/>
    <p:sldId id="538" r:id="rId9"/>
    <p:sldId id="539" r:id="rId10"/>
    <p:sldId id="518" r:id="rId11"/>
    <p:sldId id="511" r:id="rId12"/>
    <p:sldId id="521" r:id="rId13"/>
    <p:sldId id="515" r:id="rId14"/>
    <p:sldId id="519" r:id="rId15"/>
    <p:sldId id="523" r:id="rId16"/>
    <p:sldId id="512" r:id="rId17"/>
    <p:sldId id="514" r:id="rId18"/>
    <p:sldId id="529" r:id="rId19"/>
    <p:sldId id="532" r:id="rId20"/>
    <p:sldId id="530" r:id="rId21"/>
    <p:sldId id="531" r:id="rId22"/>
    <p:sldId id="513" r:id="rId23"/>
    <p:sldId id="520" r:id="rId24"/>
    <p:sldId id="528" r:id="rId25"/>
    <p:sldId id="516" r:id="rId26"/>
    <p:sldId id="517" r:id="rId27"/>
    <p:sldId id="522" r:id="rId28"/>
    <p:sldId id="533" r:id="rId29"/>
    <p:sldId id="535" r:id="rId30"/>
    <p:sldId id="534" r:id="rId31"/>
    <p:sldId id="525" r:id="rId32"/>
    <p:sldId id="545" r:id="rId33"/>
    <p:sldId id="439" r:id="rId34"/>
    <p:sldId id="540" r:id="rId35"/>
    <p:sldId id="541" r:id="rId36"/>
    <p:sldId id="524" r:id="rId37"/>
    <p:sldId id="542" r:id="rId38"/>
    <p:sldId id="555" r:id="rId39"/>
    <p:sldId id="546" r:id="rId40"/>
    <p:sldId id="526" r:id="rId41"/>
    <p:sldId id="544" r:id="rId42"/>
    <p:sldId id="547" r:id="rId43"/>
    <p:sldId id="548" r:id="rId44"/>
    <p:sldId id="550" r:id="rId45"/>
    <p:sldId id="543" r:id="rId46"/>
    <p:sldId id="595" r:id="rId47"/>
    <p:sldId id="596" r:id="rId48"/>
    <p:sldId id="597" r:id="rId49"/>
    <p:sldId id="598" r:id="rId50"/>
    <p:sldId id="625" r:id="rId51"/>
    <p:sldId id="549" r:id="rId52"/>
    <p:sldId id="626" r:id="rId53"/>
    <p:sldId id="627" r:id="rId54"/>
    <p:sldId id="628" r:id="rId55"/>
    <p:sldId id="553" r:id="rId56"/>
    <p:sldId id="551" r:id="rId57"/>
    <p:sldId id="440" r:id="rId58"/>
    <p:sldId id="631" r:id="rId59"/>
    <p:sldId id="556" r:id="rId60"/>
    <p:sldId id="632" r:id="rId61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9BA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941" autoAdjust="0"/>
  </p:normalViewPr>
  <p:slideViewPr>
    <p:cSldViewPr snapToGrid="0">
      <p:cViewPr varScale="1">
        <p:scale>
          <a:sx n="56" d="100"/>
          <a:sy n="56" d="100"/>
        </p:scale>
        <p:origin x="127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3CAB-A6E8-4F84-B002-DB1C4B9BC430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271A0-3214-4C0F-98E9-07E8770FB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94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6B409-7F35-4B75-975D-83CC9322541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E2D1D-25A5-45DC-B24F-AC401B916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8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RPyth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ke8.pycqa.org/en/latest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ake8.pycqa.org/en/latest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5%D1%80%D0%B5%D0%BC%D0%B5%D0%BD%D0%BD%D0%B0%D1%8F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0%B4%D1%81%D1%87%D1%91%D1%82_%D1%81%D1%81%D1%8B%D0%BB%D0%BE%D0%BA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Wikipedia" TargetMode="External"/><Relationship Id="rId13" Type="http://schemas.openxmlformats.org/officeDocument/2006/relationships/hyperlink" Target="https://ru.wikipedia.org/wiki/Amazon" TargetMode="External"/><Relationship Id="rId3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7" Type="http://schemas.openxmlformats.org/officeDocument/2006/relationships/hyperlink" Target="https://ru.wikipedia.org/wiki/Blogger" TargetMode="External"/><Relationship Id="rId12" Type="http://schemas.openxmlformats.org/officeDocument/2006/relationships/hyperlink" Target="https://ru.wikipedia.org/wiki/Bi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Google_Search" TargetMode="External"/><Relationship Id="rId11" Type="http://schemas.openxmlformats.org/officeDocument/2006/relationships/hyperlink" Target="https://ru.wikipedia.org/wiki/Yahoo!" TargetMode="External"/><Relationship Id="rId5" Type="http://schemas.openxmlformats.org/officeDocument/2006/relationships/hyperlink" Target="https://ru.wikipedia.org/wiki/Alexa_Internet" TargetMode="External"/><Relationship Id="rId10" Type="http://schemas.openxmlformats.org/officeDocument/2006/relationships/hyperlink" Target="https://ru.wikipedia.org/wiki/Baidu" TargetMode="External"/><Relationship Id="rId4" Type="http://schemas.openxmlformats.org/officeDocument/2006/relationships/hyperlink" Target="https://ru.wikipedia.org/wiki/%D0%98%D0%BD%D0%B4%D0%B5%D0%BA%D1%81_TIOBE#cite_note-selfdefinition-1" TargetMode="External"/><Relationship Id="rId9" Type="http://schemas.openxmlformats.org/officeDocument/2006/relationships/hyperlink" Target="https://ru.wikipedia.org/wiki/YouTub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69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https://pypi.python.org/pypi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каталог дополнительных библиотек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https://packaging.python.org/en/latest/tutorials/installing-packages/ - </a:t>
            </a:r>
            <a:r>
              <a:rPr lang="ru-RU" dirty="0" smtClean="0"/>
              <a:t>инструкция</a:t>
            </a:r>
            <a:r>
              <a:rPr lang="ru-RU" baseline="0" dirty="0" smtClean="0"/>
              <a:t> по установке</a:t>
            </a:r>
            <a:endParaRPr lang="en-US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Установка с помощью </a:t>
            </a:r>
            <a:r>
              <a:rPr lang="en-US" baseline="0" dirty="0" smtClean="0"/>
              <a:t>pip</a:t>
            </a:r>
          </a:p>
          <a:p>
            <a:r>
              <a:rPr lang="en-US" dirty="0" err="1" smtClean="0"/>
              <a:t>py</a:t>
            </a:r>
            <a:r>
              <a:rPr lang="en-US" dirty="0" smtClean="0"/>
              <a:t> –version</a:t>
            </a:r>
            <a:r>
              <a:rPr lang="ru-RU" dirty="0" smtClean="0"/>
              <a:t> </a:t>
            </a:r>
            <a:r>
              <a:rPr lang="ru-RU" baseline="0" dirty="0" smtClean="0"/>
              <a:t>                               проверить наличие </a:t>
            </a:r>
            <a:r>
              <a:rPr lang="en-US" baseline="0" dirty="0" smtClean="0"/>
              <a:t>Python</a:t>
            </a:r>
            <a:endParaRPr lang="ru-RU" dirty="0" smtClean="0"/>
          </a:p>
          <a:p>
            <a:r>
              <a:rPr lang="en-US" dirty="0" err="1" smtClean="0"/>
              <a:t>py</a:t>
            </a:r>
            <a:r>
              <a:rPr lang="en-US" dirty="0" smtClean="0"/>
              <a:t> -m pip –version </a:t>
            </a:r>
            <a:r>
              <a:rPr lang="ru-RU" baseline="0" dirty="0" smtClean="0"/>
              <a:t>                   проверить что можно запустить </a:t>
            </a:r>
            <a:r>
              <a:rPr lang="en-US" baseline="0" dirty="0" smtClean="0"/>
              <a:t>pip </a:t>
            </a:r>
            <a:r>
              <a:rPr lang="ru-RU" baseline="0" dirty="0" smtClean="0"/>
              <a:t>из командной строки</a:t>
            </a:r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56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9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59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(подмножество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имеющее намного меньше динамических возможностей)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7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сервер документов </a:t>
            </a:r>
            <a:r>
              <a:rPr lang="en-US" b="1" dirty="0" err="1" smtClean="0"/>
              <a:t>pydoc</a:t>
            </a:r>
            <a:r>
              <a:rPr lang="ru-RU" b="1" dirty="0" smtClean="0"/>
              <a:t> –</a:t>
            </a:r>
            <a:r>
              <a:rPr lang="ru-RU" b="0" dirty="0" smtClean="0"/>
              <a:t> написанная на </a:t>
            </a:r>
            <a:r>
              <a:rPr lang="en-US" b="0" dirty="0" smtClean="0"/>
              <a:t>Python</a:t>
            </a:r>
            <a:r>
              <a:rPr lang="ru-RU" b="0" dirty="0" smtClean="0"/>
              <a:t> программа веб-сервера, выводящая результаты своей</a:t>
            </a:r>
            <a:r>
              <a:rPr lang="ru-RU" b="0" baseline="0" dirty="0" smtClean="0"/>
              <a:t> работы в веб-браузере – список всех </a:t>
            </a:r>
            <a:r>
              <a:rPr lang="ru-RU" b="0" baseline="0" dirty="0" err="1" smtClean="0"/>
              <a:t>стандарных</a:t>
            </a:r>
            <a:r>
              <a:rPr lang="ru-RU" b="0" baseline="0" dirty="0" smtClean="0"/>
              <a:t> модулей, поставляющихся в составе </a:t>
            </a:r>
            <a:r>
              <a:rPr lang="en-US" b="0" baseline="0" dirty="0" smtClean="0"/>
              <a:t>Python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https://pythonru.com/baza-znanij/python-ide-kakoj-redaktor-koda-vybrat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77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https://skillbox.ru/media/code/github-perestala-podderzhivat-redaktor-koda-atom/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37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34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5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запуска интерпретатора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необходимо набрать </a:t>
            </a:r>
            <a:r>
              <a:rPr lang="ru-RU" dirty="0" err="1" smtClean="0">
                <a:effectLst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терминале операционной системы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4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80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21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Документация по языку программирования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находится на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официальном сайте в разделе документации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 в папке </a:t>
            </a:r>
            <a:r>
              <a:rPr lang="ru-RU" dirty="0" err="1" smtClean="0">
                <a:effectLst/>
              </a:rPr>
              <a:t>Doc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(куда был установлен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Воспользуйтесь поиском, когда необходимо найти описание неизвестной функции или ознакомиться с ее поведением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79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95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https://pythonworld.ru/osnovy/pep-8-rukovodstvo-po-napisaniyu-koda-na-python.html</a:t>
            </a:r>
            <a:r>
              <a:rPr lang="ru-RU" dirty="0" smtClean="0"/>
              <a:t> 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уществуют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специальные программы, которые проверяют код автоматически и сообщают о нарушениях. Такие программы называются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линтерами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Они проверяют код на соответствие стандартам.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их достаточно много, и наиболее популярный из них — </a:t>
            </a:r>
            <a:r>
              <a:rPr lang="ru-RU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flake8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63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https://pythonworld.ru/osnovy/pep-8-rukovodstvo-po-napisaniyu-koda-na-python.html</a:t>
            </a:r>
            <a:r>
              <a:rPr lang="ru-RU" dirty="0" smtClean="0"/>
              <a:t> 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1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Висячий отступ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стиль набора текста, при котором все строки в абзаце имеют отступ, кроме первой строки. В контексте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этот термин используется для описания стиля, в котором открывающая скобка оператора в скобках является последним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непробельным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символом строки, а последующие строки имеют отступ до закрывающей скобки.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6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Нет явной позиции в отношении того, как (и нужно ли) дополнительно визуально отличать такие условные строки от вложенного набора внутри </a:t>
            </a:r>
            <a:r>
              <a:rPr lang="ru-RU" dirty="0" err="1" smtClean="0">
                <a:effectLst/>
              </a:rPr>
              <a:t>if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5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3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Нет явной позиции в отношении того, как (и нужно ли) дополнительно визуально отличать такие условные строки от вложенного набора внутри </a:t>
            </a:r>
            <a:r>
              <a:rPr lang="ru-RU" dirty="0" err="1" smtClean="0">
                <a:effectLst/>
              </a:rPr>
              <a:t>if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79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56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4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6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https://flake8.pycqa.org/en/latest/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уществуют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специальные программы, которые проверяют код автоматически и сообщают о нарушениях. Такие программы называются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линтерами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Они проверяют код на соответствие стандартам.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их достаточно много, и наиболее популярный из них — </a:t>
            </a:r>
            <a:r>
              <a:rPr lang="ru-RU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flake8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Установка дополнительных плагинов: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flake8-bugbear – для поиска популярных логически ошибок;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flake8-coding – проверка комментариев;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проверка наименований на соответствие международному соглашению по написанию кода «PEP8».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40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более подробного вывода, можно дописать дополнительные функции для утилиты: </a:t>
            </a:r>
          </a:p>
          <a:p>
            <a:r>
              <a:rPr lang="ru-RU" dirty="0" smtClean="0"/>
              <a:t>flake8 –</a:t>
            </a:r>
            <a:r>
              <a:rPr lang="ru-RU" dirty="0" err="1" smtClean="0"/>
              <a:t>statistics</a:t>
            </a:r>
            <a:r>
              <a:rPr lang="ru-RU" dirty="0" smtClean="0"/>
              <a:t> –</a:t>
            </a:r>
            <a:r>
              <a:rPr lang="ru-RU" dirty="0" err="1" smtClean="0"/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 </a:t>
            </a:r>
            <a:r>
              <a:rPr lang="ru-RU" dirty="0" smtClean="0"/>
              <a:t>--</a:t>
            </a:r>
            <a:r>
              <a:rPr lang="ru-RU" dirty="0" err="1" smtClean="0"/>
              <a:t>statistics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это подсчет ошибок по категориям,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 </a:t>
            </a:r>
            <a:r>
              <a:rPr lang="ru-RU" dirty="0" smtClean="0"/>
              <a:t>--</a:t>
            </a:r>
            <a:r>
              <a:rPr lang="ru-RU" dirty="0" err="1" smtClean="0"/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их общие количество.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44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https://habr.com/ru/post/681370/</a:t>
            </a:r>
            <a:r>
              <a:rPr lang="ru-RU" dirty="0" smtClean="0"/>
              <a:t>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«Code Mining»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сравнение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Flake8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Pylint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39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https://habr.com/ru/post/681370/</a:t>
            </a:r>
            <a:r>
              <a:rPr lang="ru-RU" dirty="0" smtClean="0"/>
              <a:t>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«Code Mining»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сравнение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Flake8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Pylint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более подробного отчета, допишем команду: «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pylint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–reports=y text».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данным настройкам, «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pylint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расширит отчет. Теперь помимо перечисления проблем, он показывает: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 by type –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статистику по типу;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dependencies –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внешние зависимости;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Duplication –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дублирование кода;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Messegas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category –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ошибок по категориям;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 / warnings by module –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процентное отношение ошибок;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 –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 одинаковых ошибок.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4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https://docs.python.org/3/reference/grammar.html</a:t>
            </a:r>
            <a:r>
              <a:rPr lang="ru-RU" dirty="0" smtClean="0"/>
              <a:t> -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полная грамматика языка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документации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94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34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4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Использование _ и __ в именах. 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Имена, которые начинаются с двух нижних подчеркиваний (__), зарезервированы для использования внутри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Python,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поэтому вам не следует применять их для своих переменных. Этот шаблон именования был выбран потому, что разработчики, скорее всего, не будут использовать его для создания имен своих переменных.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Например, имя функции находится в системной переменной функция .__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name__,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 имя ее строки документации — функция .__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doc__: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amazing():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'''This is the amazing function.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Want to see it again?'''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print('This function is named:',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amazing.__name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print('And its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docstring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is:',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amazing.__doc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amazing()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function is named: amazing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its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docstring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is: This is the amazing function.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Want to see it again?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7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Делай </a:t>
            </a:r>
            <a:r>
              <a:rPr lang="ru-RU" dirty="0" err="1" smtClean="0"/>
              <a:t>нейминг</a:t>
            </a:r>
            <a:r>
              <a:rPr lang="ru-RU" dirty="0" smtClean="0"/>
              <a:t> как сеньор / </a:t>
            </a:r>
            <a:r>
              <a:rPr lang="ru-RU" dirty="0" err="1" smtClean="0"/>
              <a:t>Хабр</a:t>
            </a:r>
            <a:endParaRPr lang="ru-RU" dirty="0" smtClean="0"/>
          </a:p>
          <a:p>
            <a:r>
              <a:rPr lang="ru-RU" smtClean="0"/>
              <a:t>https://habr.com/ru/company/dododev/blog/714512/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0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8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 можно охарактеризовать, как особую область памяти, где хранятся некоторые данные и определённые для этих данных операции (методы).</a:t>
            </a: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Переменная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англ.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это идентификатор, который указывает на определенную область памяти, где хранятся произвольные данные - созданный объект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переменной).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 должна быть проинициализирована (ссылаться на данные) перед использованием в выражении. Например, код </a:t>
            </a:r>
            <a:r>
              <a:rPr lang="ru-RU" dirty="0" smtClean="0">
                <a:effectLst/>
              </a:rPr>
              <a:t>a</a:t>
            </a:r>
            <a:r>
              <a:rPr lang="ru-RU" dirty="0" smtClean="0"/>
              <a:t> </a:t>
            </a:r>
            <a:r>
              <a:rPr lang="ru-RU" dirty="0" smtClean="0">
                <a:effectLst/>
              </a:rPr>
              <a:t>=</a:t>
            </a:r>
            <a:r>
              <a:rPr lang="ru-RU" dirty="0" smtClean="0"/>
              <a:t> </a:t>
            </a:r>
            <a:r>
              <a:rPr lang="ru-RU" dirty="0" smtClean="0">
                <a:effectLst/>
              </a:rPr>
              <a:t>b</a:t>
            </a:r>
            <a:r>
              <a:rPr lang="ru-RU" dirty="0" smtClean="0"/>
              <a:t> </a:t>
            </a:r>
            <a:r>
              <a:rPr lang="ru-RU" dirty="0" smtClean="0">
                <a:effectLst/>
              </a:rPr>
              <a:t>+</a:t>
            </a:r>
            <a:r>
              <a:rPr lang="ru-RU" dirty="0" smtClean="0"/>
              <a:t> </a:t>
            </a:r>
            <a:r>
              <a:rPr lang="ru-RU" dirty="0" smtClean="0">
                <a:effectLst/>
              </a:rPr>
              <a:t>2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 </a:t>
            </a:r>
            <a:r>
              <a:rPr lang="ru-RU" dirty="0" smtClean="0">
                <a:effectLst/>
              </a:rPr>
              <a:t>b</a:t>
            </a:r>
            <a:r>
              <a:rPr lang="ru-RU" dirty="0" smtClean="0"/>
              <a:t> </a:t>
            </a:r>
            <a:r>
              <a:rPr lang="ru-RU" dirty="0" smtClean="0">
                <a:effectLst/>
              </a:rPr>
              <a:t>+=</a:t>
            </a:r>
            <a:r>
              <a:rPr lang="ru-RU" dirty="0" smtClean="0"/>
              <a:t> </a:t>
            </a:r>
            <a:r>
              <a:rPr lang="ru-RU" dirty="0" smtClean="0">
                <a:effectLst/>
              </a:rPr>
              <a:t>1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вызовет ошибку, если идентификатор </a:t>
            </a:r>
            <a:r>
              <a:rPr lang="ru-RU" dirty="0" smtClean="0">
                <a:effectLst/>
              </a:rPr>
              <a:t>b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был предварительно определен.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30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 лишь указывает на данные - хранит ссылку, а не сами данные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виду того, что копирования данных при этом не происходит, операция присваивания выполняется с высокой скоростью.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3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Программа состоит из модулей;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Модуль, в свою очередь, представляет собой набор инструкций;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Инструкции содержат выражения;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Выражения служат для создания и обработки объектов;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47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Время между созданием и уничтожением объекта - его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жизненный цикл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Объекты, которые имеют на протяжении своего жизненного цикла одно неменяющееся и характеризующее их значение, а также умеют сравниваться, называются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хешируемыми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хешируемым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объектам относятся все неизменяемые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типы данных, а также пользовательские объекты.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Алгоритм, используемый сборщиком мусора называется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подсчетом ссылок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англ.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9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49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09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 programming community index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индекс, оценивающий популярность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Язык программирования"/>
              </a:rPr>
              <a:t>языков программирования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 основе подсчёта результатов поисковых запросов, содержащих название языка (запрос вида +"&lt;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language&gt; programming")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[1]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формирования индекса используется поиск в нескольких наиболее посещаемых (по данным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lexa Internet"/>
              </a:rPr>
              <a:t>Alexa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порталах: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Google Search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Blogger"/>
              </a:rPr>
              <a:t>Blogger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ikipedia"/>
              </a:rPr>
              <a:t>Wikipedia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YouTube"/>
              </a:rPr>
              <a:t>YouTube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Baidu"/>
              </a:rPr>
              <a:t>Baidu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Yahoo!"/>
              </a:rPr>
              <a:t>Yahoo!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Bing"/>
              </a:rPr>
              <a:t>Bing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Amazon"/>
              </a:rPr>
              <a:t>Amazon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Расчёт индекса происходит ежемесячно. 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https://youtu.be/xLVxoz-mQFs</a:t>
            </a:r>
            <a:endParaRPr lang="ru-RU" baseline="0" dirty="0" smtClean="0"/>
          </a:p>
          <a:p>
            <a:pPr rtl="0"/>
            <a:r>
              <a:rPr lang="en-US" baseline="0" dirty="0" smtClean="0"/>
              <a:t>https://youtu.be/rTTFh7HOlC0</a:t>
            </a:r>
            <a:r>
              <a:rPr lang="ru-RU" baseline="0" dirty="0" smtClean="0"/>
              <a:t>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Rossum: The Modern Era of Python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9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6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9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81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2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9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4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AE0A-37F8-43B6-8A56-4BDD2B51FA78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27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/downloads/window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/downloads/window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111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RPyth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11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ru.com/baza-znanij/python-ide-kakoj-redaktor-koda-vybrat#Vi-Vim" TargetMode="External"/><Relationship Id="rId13" Type="http://schemas.openxmlformats.org/officeDocument/2006/relationships/hyperlink" Target="https://www.onlinegdb.com/online_python_compiler" TargetMode="External"/><Relationship Id="rId3" Type="http://schemas.openxmlformats.org/officeDocument/2006/relationships/hyperlink" Target="https://www.jetbrains.com/ru-ru/pycharm/" TargetMode="External"/><Relationship Id="rId7" Type="http://schemas.openxmlformats.org/officeDocument/2006/relationships/hyperlink" Target="https://pythonru.com/baza-znanij/python-ide-kakoj-redaktor-koda-vybrat#GNU-Emacs" TargetMode="External"/><Relationship Id="rId12" Type="http://schemas.openxmlformats.org/officeDocument/2006/relationships/hyperlink" Target="https://repl.it/languages/python3" TargetMode="External"/><Relationship Id="rId2" Type="http://schemas.openxmlformats.org/officeDocument/2006/relationships/notesSlide" Target="../notesSlides/notesSlide17.xml"/><Relationship Id="rId16" Type="http://schemas.openxmlformats.org/officeDocument/2006/relationships/hyperlink" Target="https://onecompiler.com/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ru.com/baza-znanij/python-ide-kakoj-redaktor-koda-vybrat#Eclipse-PyDev" TargetMode="External"/><Relationship Id="rId11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5" Type="http://schemas.openxmlformats.org/officeDocument/2006/relationships/hyperlink" Target="https://paiza.io/en/languages/python3" TargetMode="External"/><Relationship Id="rId10" Type="http://schemas.openxmlformats.org/officeDocument/2006/relationships/hyperlink" Target="https://code.visualstudio.com/" TargetMode="External"/><Relationship Id="rId4" Type="http://schemas.openxmlformats.org/officeDocument/2006/relationships/hyperlink" Target="https://pythonru.com/baza-znanij/python-ide-kakoj-redaktor-koda-vybrat#Spyder" TargetMode="External"/><Relationship Id="rId9" Type="http://schemas.openxmlformats.org/officeDocument/2006/relationships/hyperlink" Target="https://pythonru.com/baza-znanij/python-ide-kakoj-redaktor-koda-vybrat#Visual-Studio" TargetMode="External"/><Relationship Id="rId14" Type="http://schemas.openxmlformats.org/officeDocument/2006/relationships/hyperlink" Target="https://www.tutorialspoint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yder-ide/spyd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ake8.pycqa.org/en/latest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nglinux.info/python/course" TargetMode="External"/><Relationship Id="rId3" Type="http://schemas.openxmlformats.org/officeDocument/2006/relationships/hyperlink" Target="https://docs.python.org/" TargetMode="External"/><Relationship Id="rId7" Type="http://schemas.openxmlformats.org/officeDocument/2006/relationships/hyperlink" Target="https://pythonchik.ru/osnov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tutor.ru/" TargetMode="External"/><Relationship Id="rId5" Type="http://schemas.openxmlformats.org/officeDocument/2006/relationships/hyperlink" Target="https://pythonru.com/uroki/vvedenie-uroki-po-python-dlja-nachinajushhih" TargetMode="External"/><Relationship Id="rId4" Type="http://schemas.openxmlformats.org/officeDocument/2006/relationships/hyperlink" Target="https://pythonworld.ru/" TargetMode="External"/><Relationship Id="rId9" Type="http://schemas.openxmlformats.org/officeDocument/2006/relationships/hyperlink" Target="https://www.w3schools.com/python/default.asp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obe.com/tiobe-index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472081"/>
            <a:ext cx="10058400" cy="3566160"/>
          </a:xfrm>
        </p:spPr>
        <p:txBody>
          <a:bodyPr/>
          <a:lstStyle/>
          <a:p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Лекция</a:t>
            </a:r>
            <a:r>
              <a:rPr lang="en-US" dirty="0" smtClean="0"/>
              <a:t> </a:t>
            </a:r>
            <a:r>
              <a:rPr lang="ru-RU" dirty="0" smtClean="0"/>
              <a:t>3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00051" y="1136993"/>
            <a:ext cx="10058400" cy="2236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Избранные главы информатики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 smtClean="0"/>
              <a:t>для </a:t>
            </a:r>
            <a:r>
              <a:rPr lang="en-US" b="1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</a:t>
            </a:r>
            <a:r>
              <a:rPr lang="en-US" sz="3200" dirty="0" smtClean="0">
                <a:hlinkClick r:id="rId3"/>
              </a:rPr>
              <a:t>python.org/downloads/windows/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638187"/>
            <a:ext cx="6830378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 smtClean="0"/>
              <a:t>для </a:t>
            </a:r>
            <a:r>
              <a:rPr lang="en-US" b="1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</a:t>
            </a:r>
            <a:r>
              <a:rPr lang="en-US" sz="3200" dirty="0" smtClean="0">
                <a:hlinkClick r:id="rId3"/>
              </a:rPr>
              <a:t>python.org/downloads/windows/</a:t>
            </a: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9" y="2369171"/>
            <a:ext cx="9335803" cy="392484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258957" y="5777948"/>
            <a:ext cx="226612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3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 smtClean="0"/>
              <a:t>для </a:t>
            </a:r>
            <a:r>
              <a:rPr lang="en-US" b="1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https://www.python.org/downloads/release/python-3111</a:t>
            </a:r>
            <a:r>
              <a:rPr lang="en-US" sz="3200" dirty="0" smtClean="0">
                <a:hlinkClick r:id="rId3"/>
              </a:rPr>
              <a:t>/</a:t>
            </a:r>
            <a:r>
              <a:rPr lang="en-US" sz="3200" dirty="0" smtClean="0"/>
              <a:t> </a:t>
            </a:r>
            <a:endParaRPr lang="ru-RU" sz="3200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22693"/>
            <a:ext cx="11088647" cy="39629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3" y="2857725"/>
            <a:ext cx="2298751" cy="2692887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2260" y="5506585"/>
            <a:ext cx="6032815" cy="28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9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 smtClean="0"/>
              <a:t>на</a:t>
            </a:r>
            <a:r>
              <a:rPr lang="en-US" b="1" dirty="0" smtClean="0"/>
              <a:t> </a:t>
            </a:r>
            <a:r>
              <a:rPr lang="en-US" b="1" dirty="0"/>
              <a:t>L</a:t>
            </a:r>
            <a:r>
              <a:rPr lang="en-US" b="1" dirty="0" smtClean="0"/>
              <a:t>inux </a:t>
            </a:r>
            <a:r>
              <a:rPr lang="ru-RU" b="1" dirty="0" smtClean="0"/>
              <a:t>системы</a:t>
            </a:r>
            <a:r>
              <a:rPr lang="en-US" b="1" dirty="0" smtClean="0"/>
              <a:t> (Ubuntu</a:t>
            </a:r>
            <a:r>
              <a:rPr lang="en-US" b="1" dirty="0"/>
              <a:t>, </a:t>
            </a:r>
            <a:r>
              <a:rPr lang="en-US" b="1" dirty="0" smtClean="0"/>
              <a:t>Linux </a:t>
            </a:r>
            <a:r>
              <a:rPr lang="en-US" b="1" dirty="0"/>
              <a:t>mint </a:t>
            </a:r>
            <a:r>
              <a:rPr lang="ru-RU" b="1" dirty="0" smtClean="0"/>
              <a:t>и другие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 lnSpcReduction="10000"/>
          </a:bodyPr>
          <a:lstStyle/>
          <a:p>
            <a:r>
              <a:rPr lang="ru-RU" sz="3200" dirty="0" smtClean="0"/>
              <a:t>Открыть консоль (</a:t>
            </a:r>
            <a:r>
              <a:rPr lang="en-US" sz="3200" dirty="0" err="1"/>
              <a:t>ctrl+alt+t</a:t>
            </a:r>
            <a:r>
              <a:rPr lang="ru-RU" sz="3200" dirty="0" smtClean="0"/>
              <a:t>) и ввести:</a:t>
            </a:r>
          </a:p>
          <a:p>
            <a:r>
              <a:rPr lang="en-US" sz="3200" dirty="0"/>
              <a:t>p</a:t>
            </a:r>
            <a:r>
              <a:rPr lang="en-US" sz="3200" dirty="0" smtClean="0"/>
              <a:t>ython3</a:t>
            </a:r>
            <a:endParaRPr lang="ru-RU" sz="3200" dirty="0" smtClean="0"/>
          </a:p>
          <a:p>
            <a:endParaRPr lang="ru-RU" sz="3200" dirty="0"/>
          </a:p>
          <a:p>
            <a:r>
              <a:rPr lang="en-US" sz="3200" dirty="0"/>
              <a:t>Python 3.4.0 (default, Apr 11 2014, 13:05:11)</a:t>
            </a:r>
          </a:p>
          <a:p>
            <a:r>
              <a:rPr lang="en-US" sz="3200" dirty="0"/>
              <a:t>[GCC 4.8.2] on </a:t>
            </a:r>
            <a:r>
              <a:rPr lang="en-US" sz="3200" dirty="0" err="1"/>
              <a:t>linux</a:t>
            </a:r>
            <a:endParaRPr lang="en-US" sz="3200" dirty="0"/>
          </a:p>
          <a:p>
            <a:r>
              <a:rPr lang="en-US" sz="3200" dirty="0" smtClean="0"/>
              <a:t>Type </a:t>
            </a:r>
            <a:r>
              <a:rPr lang="en-US" sz="3200" dirty="0"/>
              <a:t>"help", "copyright", "credits" or "license" for more information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&gt;&gt;&gt;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90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 smtClean="0"/>
              <a:t>на</a:t>
            </a:r>
            <a:r>
              <a:rPr lang="en-US" b="1" dirty="0" smtClean="0"/>
              <a:t> </a:t>
            </a:r>
            <a:r>
              <a:rPr lang="en-US" b="1" dirty="0"/>
              <a:t>L</a:t>
            </a:r>
            <a:r>
              <a:rPr lang="en-US" b="1" dirty="0" smtClean="0"/>
              <a:t>inux </a:t>
            </a:r>
            <a:r>
              <a:rPr lang="ru-RU" b="1" dirty="0" smtClean="0"/>
              <a:t>системы</a:t>
            </a:r>
            <a:r>
              <a:rPr lang="en-US" b="1" dirty="0" smtClean="0"/>
              <a:t> (Ubuntu</a:t>
            </a:r>
            <a:r>
              <a:rPr lang="en-US" b="1" dirty="0"/>
              <a:t>, </a:t>
            </a:r>
            <a:r>
              <a:rPr lang="en-US" b="1" dirty="0" smtClean="0"/>
              <a:t>Linux </a:t>
            </a:r>
            <a:r>
              <a:rPr lang="en-US" b="1" dirty="0"/>
              <a:t>mint </a:t>
            </a:r>
            <a:r>
              <a:rPr lang="ru-RU" b="1" dirty="0" smtClean="0"/>
              <a:t>и другие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 fontScale="92500" lnSpcReduction="10000"/>
          </a:bodyPr>
          <a:lstStyle/>
          <a:p>
            <a:r>
              <a:rPr lang="ru-RU" sz="3200" dirty="0" smtClean="0"/>
              <a:t>если не установлен, то ввести:</a:t>
            </a:r>
          </a:p>
          <a:p>
            <a:r>
              <a:rPr lang="en-US" sz="3200" dirty="0" err="1"/>
              <a:t>sudo</a:t>
            </a:r>
            <a:r>
              <a:rPr lang="en-US" sz="3200" dirty="0"/>
              <a:t> apt-get install </a:t>
            </a:r>
            <a:r>
              <a:rPr lang="en-US" sz="3200" dirty="0" smtClean="0"/>
              <a:t>python3</a:t>
            </a:r>
            <a:endParaRPr lang="ru-RU" sz="3200" dirty="0" smtClean="0"/>
          </a:p>
          <a:p>
            <a:endParaRPr lang="ru-RU" sz="3200" dirty="0"/>
          </a:p>
          <a:p>
            <a:r>
              <a:rPr lang="ru-RU" sz="3200" dirty="0" smtClean="0"/>
              <a:t>Или через</a:t>
            </a:r>
            <a:r>
              <a:rPr lang="en-US" sz="3200" dirty="0" smtClean="0"/>
              <a:t> </a:t>
            </a:r>
            <a:r>
              <a:rPr lang="en-US" sz="3200" dirty="0" err="1"/>
              <a:t>mintinstaller</a:t>
            </a:r>
            <a:r>
              <a:rPr lang="en-US" sz="3200" dirty="0"/>
              <a:t> / synaptic / </a:t>
            </a:r>
            <a:r>
              <a:rPr lang="ru-RU" sz="3200" dirty="0" smtClean="0"/>
              <a:t>центр приложений </a:t>
            </a:r>
            <a:r>
              <a:rPr lang="en-US" sz="3200" dirty="0" smtClean="0"/>
              <a:t>Ubuntu</a:t>
            </a:r>
            <a:endParaRPr lang="ru-RU" sz="3200" dirty="0" smtClean="0"/>
          </a:p>
          <a:p>
            <a:r>
              <a:rPr lang="ru-RU" sz="3200" dirty="0" smtClean="0"/>
              <a:t>Пакет </a:t>
            </a:r>
            <a:r>
              <a:rPr lang="en-US" sz="3200" b="1" dirty="0"/>
              <a:t>*</a:t>
            </a:r>
            <a:r>
              <a:rPr lang="en-US" sz="3200" b="1" dirty="0" smtClean="0"/>
              <a:t>idle3</a:t>
            </a:r>
            <a:r>
              <a:rPr lang="ru-RU" sz="3200" b="1" dirty="0" smtClean="0"/>
              <a:t>* </a:t>
            </a:r>
            <a:r>
              <a:rPr lang="ru-RU" sz="3200" dirty="0" smtClean="0"/>
              <a:t>устанавливается отдельно или использовать любой редактор.</a:t>
            </a:r>
          </a:p>
          <a:p>
            <a:r>
              <a:rPr lang="ru-RU" sz="3200" b="1" dirty="0" smtClean="0"/>
              <a:t>Запуск программ: </a:t>
            </a:r>
          </a:p>
          <a:p>
            <a:r>
              <a:rPr lang="en-US" sz="3200" dirty="0" smtClean="0"/>
              <a:t>python3 </a:t>
            </a:r>
            <a:r>
              <a:rPr lang="en-US" sz="3200" dirty="0"/>
              <a:t>path_to_file.py</a:t>
            </a:r>
            <a:r>
              <a:rPr lang="ru-RU" sz="3200" b="1" dirty="0" smtClean="0"/>
              <a:t>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272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50526"/>
          </a:xfrm>
        </p:spPr>
        <p:txBody>
          <a:bodyPr>
            <a:normAutofit/>
          </a:bodyPr>
          <a:lstStyle/>
          <a:p>
            <a:r>
              <a:rPr lang="ru-RU" dirty="0" smtClean="0"/>
              <a:t>Реализации </a:t>
            </a:r>
            <a:r>
              <a:rPr lang="en-US" dirty="0"/>
              <a:t>Python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en-US" sz="3200" dirty="0" err="1" smtClean="0"/>
              <a:t>CPython</a:t>
            </a:r>
            <a:r>
              <a:rPr lang="ru-RU" sz="3200" dirty="0" smtClean="0"/>
              <a:t> </a:t>
            </a:r>
            <a:r>
              <a:rPr lang="ru-RU" sz="2400" dirty="0" smtClean="0"/>
              <a:t>(</a:t>
            </a:r>
            <a:r>
              <a:rPr lang="en-US" sz="2400" dirty="0"/>
              <a:t>written in C</a:t>
            </a:r>
            <a:r>
              <a:rPr lang="ru-RU" sz="2400" dirty="0" smtClean="0"/>
              <a:t>) – </a:t>
            </a:r>
            <a:r>
              <a:rPr lang="en-US" sz="2400" dirty="0"/>
              <a:t>main </a:t>
            </a:r>
            <a:r>
              <a:rPr lang="en-US" sz="2400" dirty="0" smtClean="0"/>
              <a:t>implementation</a:t>
            </a:r>
            <a:endParaRPr lang="ru-RU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en-US" sz="3200" dirty="0" err="1" smtClean="0"/>
              <a:t>Jython</a:t>
            </a:r>
            <a:r>
              <a:rPr lang="ru-RU" sz="3200" dirty="0" smtClean="0"/>
              <a:t> </a:t>
            </a:r>
            <a:r>
              <a:rPr lang="fr-FR" sz="2400" dirty="0"/>
              <a:t>(compiles Python code to Java </a:t>
            </a:r>
            <a:r>
              <a:rPr lang="fr-FR" sz="2400" dirty="0" err="1"/>
              <a:t>bytecode</a:t>
            </a:r>
            <a:r>
              <a:rPr lang="fr-FR" sz="2400" dirty="0" smtClean="0"/>
              <a:t>)</a:t>
            </a:r>
            <a:endParaRPr lang="ru-RU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en-US" sz="3200" dirty="0" smtClean="0"/>
              <a:t>Python </a:t>
            </a:r>
            <a:r>
              <a:rPr lang="en-US" sz="3200" dirty="0"/>
              <a:t>for .</a:t>
            </a:r>
            <a:r>
              <a:rPr lang="en-US" sz="3200" dirty="0" smtClean="0"/>
              <a:t>NET</a:t>
            </a:r>
            <a:r>
              <a:rPr lang="ru-RU" sz="3200" dirty="0" smtClean="0"/>
              <a:t> </a:t>
            </a:r>
            <a:r>
              <a:rPr lang="ru-RU" sz="2400" dirty="0" smtClean="0"/>
              <a:t>(</a:t>
            </a:r>
            <a:r>
              <a:rPr lang="en-US" sz="2400" dirty="0"/>
              <a:t>makes .NET libraries available</a:t>
            </a:r>
            <a:r>
              <a:rPr lang="ru-RU" sz="24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en-US" sz="3200" dirty="0" err="1" smtClean="0"/>
              <a:t>IronPython</a:t>
            </a:r>
            <a:r>
              <a:rPr lang="ru-RU" sz="3200" dirty="0" smtClean="0"/>
              <a:t> </a:t>
            </a:r>
            <a:r>
              <a:rPr lang="ru-RU" sz="2400" dirty="0" smtClean="0"/>
              <a:t>(</a:t>
            </a:r>
            <a:r>
              <a:rPr lang="en-US" sz="2400" dirty="0"/>
              <a:t>for .</a:t>
            </a:r>
            <a:r>
              <a:rPr lang="en-US" sz="2400" dirty="0" smtClean="0"/>
              <a:t>NET</a:t>
            </a:r>
            <a:r>
              <a:rPr lang="ru-RU" sz="2400" dirty="0" smtClean="0"/>
              <a:t>, </a:t>
            </a:r>
            <a:r>
              <a:rPr lang="fr-FR" sz="2400" dirty="0"/>
              <a:t>compiles Python code to </a:t>
            </a:r>
            <a:r>
              <a:rPr lang="ru-RU" sz="2400" dirty="0" smtClean="0"/>
              <a:t>MSIL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 </a:t>
            </a:r>
            <a:r>
              <a:rPr lang="en-US" sz="3200" dirty="0" err="1" smtClean="0"/>
              <a:t>PyPy</a:t>
            </a:r>
            <a:r>
              <a:rPr lang="ru-RU" sz="2400" dirty="0" smtClean="0"/>
              <a:t>(</a:t>
            </a:r>
            <a:r>
              <a:rPr lang="en-US" sz="2400" dirty="0"/>
              <a:t>written in </a:t>
            </a:r>
            <a:r>
              <a:rPr lang="en-US" sz="2400" u="sng" dirty="0" err="1">
                <a:hlinkClick r:id="rId3"/>
              </a:rPr>
              <a:t>RPython</a:t>
            </a:r>
            <a:r>
              <a:rPr lang="ru-RU" sz="2400" dirty="0" smtClean="0"/>
              <a:t>,</a:t>
            </a:r>
            <a:r>
              <a:rPr lang="en-US" sz="2400" dirty="0"/>
              <a:t> fully automatic translation of </a:t>
            </a:r>
            <a:r>
              <a:rPr lang="en-US" sz="2400" dirty="0" err="1"/>
              <a:t>RPython</a:t>
            </a:r>
            <a:r>
              <a:rPr lang="en-US" sz="2400" dirty="0"/>
              <a:t> to C) - built-in JIT compiler, with which it is able to run much faster than </a:t>
            </a:r>
            <a:r>
              <a:rPr lang="en-US" sz="2400" dirty="0" err="1"/>
              <a:t>CPython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6803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Документация </a:t>
            </a:r>
            <a:r>
              <a:rPr lang="en-US" b="1" dirty="0" smtClean="0"/>
              <a:t>Python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://docs.python.org/3.11</a:t>
            </a:r>
            <a:r>
              <a:rPr lang="en-US" sz="3200" dirty="0" smtClean="0">
                <a:hlinkClick r:id="rId3"/>
              </a:rPr>
              <a:t>/</a:t>
            </a:r>
            <a:r>
              <a:rPr lang="ru-RU" sz="3200" dirty="0" smtClean="0"/>
              <a:t> </a:t>
            </a:r>
            <a:endParaRPr lang="ru-RU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309" y="2089532"/>
            <a:ext cx="5715691" cy="40961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87" y="2956220"/>
            <a:ext cx="4848902" cy="322942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066421" y="4570932"/>
            <a:ext cx="908791" cy="451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06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Документация </a:t>
            </a:r>
            <a:r>
              <a:rPr lang="en-US" b="1" dirty="0" smtClean="0"/>
              <a:t>Python – </a:t>
            </a:r>
            <a:r>
              <a:rPr lang="ru-RU" b="1" dirty="0" smtClean="0"/>
              <a:t>сервер документов </a:t>
            </a:r>
            <a:r>
              <a:rPr lang="en-US" b="1" dirty="0" err="1" smtClean="0"/>
              <a:t>pydoc</a:t>
            </a: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75105"/>
          <a:stretch/>
        </p:blipFill>
        <p:spPr>
          <a:xfrm>
            <a:off x="364858" y="2060885"/>
            <a:ext cx="4748991" cy="5911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-1217" t="2353" r="1217" b="38286"/>
          <a:stretch/>
        </p:blipFill>
        <p:spPr>
          <a:xfrm>
            <a:off x="5965115" y="2060885"/>
            <a:ext cx="5892199" cy="4070973"/>
          </a:xfrm>
          <a:prstGeom prst="rect">
            <a:avLst/>
          </a:prstGeom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17897"/>
          <a:stretch/>
        </p:blipFill>
        <p:spPr>
          <a:xfrm>
            <a:off x="364858" y="3140697"/>
            <a:ext cx="5191338" cy="25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1051444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IDE</a:t>
            </a:r>
            <a:r>
              <a:rPr lang="ru-RU" b="1" dirty="0" smtClean="0"/>
              <a:t> для </a:t>
            </a:r>
            <a:r>
              <a:rPr lang="en-US" b="1" dirty="0" smtClean="0"/>
              <a:t>Python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61263" y="2317757"/>
            <a:ext cx="79838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Сохранять и перезагружать </a:t>
            </a:r>
            <a:r>
              <a:rPr lang="ru-RU" sz="3200" dirty="0" smtClean="0"/>
              <a:t>файлы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Запустить </a:t>
            </a:r>
            <a:r>
              <a:rPr lang="ru-RU" sz="3200" dirty="0"/>
              <a:t>код в среде </a:t>
            </a:r>
            <a:r>
              <a:rPr lang="ru-RU" sz="3200" dirty="0" smtClean="0"/>
              <a:t>программирования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Поддержка отладки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Подсветка синтаксиса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Автоматическое </a:t>
            </a:r>
            <a:r>
              <a:rPr lang="ru-RU" sz="3200" dirty="0"/>
              <a:t>форматирование кода</a:t>
            </a:r>
          </a:p>
        </p:txBody>
      </p:sp>
    </p:spTree>
    <p:extLst>
      <p:ext uri="{BB962C8B-B14F-4D97-AF65-F5344CB8AC3E}">
        <p14:creationId xmlns:p14="http://schemas.microsoft.com/office/powerpoint/2010/main" val="30851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1051444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IDE</a:t>
            </a:r>
            <a:r>
              <a:rPr lang="ru-RU" b="1" dirty="0" smtClean="0"/>
              <a:t> для </a:t>
            </a:r>
            <a:r>
              <a:rPr lang="en-US" b="1" dirty="0" smtClean="0"/>
              <a:t>Python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97122" y="1851592"/>
            <a:ext cx="375455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smtClean="0">
                <a:hlinkClick r:id="rId3"/>
              </a:rPr>
              <a:t>PyCharm</a:t>
            </a:r>
            <a:endParaRPr lang="ru-RU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hlinkClick r:id="rId4" tooltip="Spyder"/>
              </a:rPr>
              <a:t>Spyder</a:t>
            </a:r>
            <a:endParaRPr lang="ru-RU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smtClean="0">
                <a:hlinkClick r:id="rId5"/>
              </a:rPr>
              <a:t>Atom</a:t>
            </a:r>
            <a:endParaRPr lang="ru-RU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6" tooltip="Eclipse + PyDev"/>
              </a:rPr>
              <a:t>Eclipse + </a:t>
            </a:r>
            <a:r>
              <a:rPr lang="en-US" sz="3200" dirty="0" err="1" smtClean="0">
                <a:hlinkClick r:id="rId6" tooltip="Eclipse + PyDev"/>
              </a:rPr>
              <a:t>PyDev</a:t>
            </a:r>
            <a:endParaRPr lang="ru-RU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hlinkClick r:id="rId7" tooltip="GNU Emacs"/>
              </a:rPr>
              <a:t>GNU </a:t>
            </a:r>
            <a:r>
              <a:rPr lang="en-US" sz="3200" dirty="0" err="1" smtClean="0">
                <a:hlinkClick r:id="rId7" tooltip="GNU Emacs"/>
              </a:rPr>
              <a:t>Emacs</a:t>
            </a:r>
            <a:endParaRPr lang="ru-RU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hlinkClick r:id="rId8" tooltip="Vi / Vim"/>
              </a:rPr>
              <a:t>Vi </a:t>
            </a:r>
            <a:r>
              <a:rPr lang="en-US" sz="3200" dirty="0">
                <a:hlinkClick r:id="rId8" tooltip="Vi / Vim"/>
              </a:rPr>
              <a:t>/ Vim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hlinkClick r:id="rId9" tooltip="Visual Studio"/>
              </a:rPr>
              <a:t>Visual </a:t>
            </a:r>
            <a:r>
              <a:rPr lang="en-US" sz="3200" dirty="0">
                <a:hlinkClick r:id="rId9" tooltip="Visual Studio"/>
              </a:rPr>
              <a:t>Studio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smtClean="0">
                <a:hlinkClick r:id="rId10"/>
              </a:rPr>
              <a:t>Visual </a:t>
            </a:r>
            <a:r>
              <a:rPr lang="pt-BR" sz="3200" dirty="0">
                <a:hlinkClick r:id="rId10"/>
              </a:rPr>
              <a:t>Studio Code</a:t>
            </a: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11"/>
              </a:rPr>
              <a:t>Sublime Text</a:t>
            </a:r>
            <a:endParaRPr lang="pt-B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496534" y="2371545"/>
            <a:ext cx="37369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2"/>
              </a:rPr>
              <a:t>repl.it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3"/>
              </a:rPr>
              <a:t>onlinegdb.com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4"/>
              </a:rPr>
              <a:t>tutorialspoint.com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5"/>
              </a:rPr>
              <a:t>paiza.io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6"/>
              </a:rPr>
              <a:t>onecompiler.com</a:t>
            </a:r>
            <a:endParaRPr lang="en-US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881896" y="1663659"/>
            <a:ext cx="1483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online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5155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характеристика языка </a:t>
            </a:r>
            <a:r>
              <a:rPr lang="ru-RU" dirty="0" err="1"/>
              <a:t>Python</a:t>
            </a:r>
            <a:r>
              <a:rPr lang="ru-RU" dirty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34053"/>
          </a:xfrm>
        </p:spPr>
        <p:txBody>
          <a:bodyPr>
            <a:normAutofit/>
          </a:bodyPr>
          <a:lstStyle/>
          <a:p>
            <a:pPr marL="514350" lvl="0" indent="-514350">
              <a:buClr>
                <a:srgbClr val="FF0000"/>
              </a:buClr>
              <a:buFont typeface="+mj-lt"/>
              <a:buAutoNum type="arabicPeriod"/>
            </a:pPr>
            <a:r>
              <a:rPr lang="ru-RU" sz="3600" dirty="0"/>
              <a:t>История </a:t>
            </a:r>
            <a:r>
              <a:rPr lang="en-US" sz="3600" dirty="0" smtClean="0"/>
              <a:t>Python</a:t>
            </a:r>
          </a:p>
          <a:p>
            <a:pPr marL="514350" lvl="0" indent="-514350">
              <a:buClr>
                <a:srgbClr val="FF0000"/>
              </a:buClr>
              <a:buFont typeface="+mj-lt"/>
              <a:buAutoNum type="arabicPeriod"/>
            </a:pPr>
            <a:r>
              <a:rPr lang="ru-RU" sz="3600" dirty="0" smtClean="0"/>
              <a:t>Установка, реализации, справка</a:t>
            </a:r>
            <a:endParaRPr lang="en-US" sz="3600" dirty="0" smtClean="0"/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r>
              <a:rPr lang="en-US" sz="3600" dirty="0" smtClean="0"/>
              <a:t>IDE</a:t>
            </a:r>
            <a:r>
              <a:rPr lang="ru-RU" sz="3600" dirty="0" smtClean="0"/>
              <a:t> и первая программа на </a:t>
            </a:r>
            <a:r>
              <a:rPr lang="en-US" sz="3600" dirty="0"/>
              <a:t>Python</a:t>
            </a:r>
          </a:p>
          <a:p>
            <a:pPr marL="514350" lvl="0" indent="-514350">
              <a:buClr>
                <a:srgbClr val="FF0000"/>
              </a:buClr>
              <a:buFont typeface="+mj-lt"/>
              <a:buAutoNum type="arabicPeriod"/>
            </a:pPr>
            <a:r>
              <a:rPr lang="ru-RU" sz="3600" smtClean="0"/>
              <a:t>Синтаксис 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945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832"/>
            <a:ext cx="3621741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IDE</a:t>
            </a:r>
            <a:r>
              <a:rPr lang="ru-RU" b="1" dirty="0" smtClean="0"/>
              <a:t> для </a:t>
            </a:r>
            <a:r>
              <a:rPr lang="en-US" b="1" dirty="0" smtClean="0"/>
              <a:t>Python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28462" y="133745"/>
            <a:ext cx="6694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PyCharm</a:t>
            </a:r>
            <a:endParaRPr lang="en-US" sz="3200" b="1" dirty="0"/>
          </a:p>
          <a:p>
            <a:r>
              <a:rPr lang="en-US" sz="3200" b="1" dirty="0" smtClean="0">
                <a:hlinkClick r:id="rId3"/>
              </a:rPr>
              <a:t>https</a:t>
            </a:r>
            <a:r>
              <a:rPr lang="en-US" sz="3200" b="1" dirty="0">
                <a:hlinkClick r:id="rId3"/>
              </a:rPr>
              <a:t>://www.jetbrains.com/pycharm/</a:t>
            </a:r>
            <a:endParaRPr lang="en-US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22024" y="1936378"/>
            <a:ext cx="42858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Поддерживает </a:t>
            </a:r>
            <a:r>
              <a:rPr lang="ru-RU" sz="2800" dirty="0"/>
              <a:t>управление версиями и </a:t>
            </a:r>
            <a:r>
              <a:rPr lang="ru-RU" sz="2800" dirty="0" smtClean="0"/>
              <a:t>проектами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Запуск и отладка кода непосредственно внутри </a:t>
            </a:r>
            <a:r>
              <a:rPr lang="en-US" sz="2800" dirty="0" smtClean="0"/>
              <a:t>IDE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Windows, Mac OS X </a:t>
            </a:r>
            <a:r>
              <a:rPr lang="ru-RU" sz="2800" dirty="0"/>
              <a:t>и </a:t>
            </a:r>
            <a:r>
              <a:rPr lang="en-US" sz="2800" dirty="0"/>
              <a:t>Linux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94" y="1382019"/>
            <a:ext cx="667795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832"/>
            <a:ext cx="3621741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IDE</a:t>
            </a:r>
            <a:r>
              <a:rPr lang="ru-RU" b="1" dirty="0" smtClean="0"/>
              <a:t> для </a:t>
            </a:r>
            <a:r>
              <a:rPr lang="en-US" b="1" dirty="0" smtClean="0"/>
              <a:t>Python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28462" y="133745"/>
            <a:ext cx="67173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Spyder</a:t>
            </a:r>
            <a:endParaRPr lang="en-US" sz="3200" b="1" dirty="0"/>
          </a:p>
          <a:p>
            <a:r>
              <a:rPr lang="en-US" sz="3200" b="1" dirty="0">
                <a:hlinkClick r:id="rId3"/>
              </a:rPr>
              <a:t>https://github.com/spyder-ide/spyder</a:t>
            </a:r>
            <a:endParaRPr lang="en-US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22024" y="1936378"/>
            <a:ext cx="428588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</a:t>
            </a:r>
            <a:r>
              <a:rPr lang="ru-RU" sz="2800" dirty="0" err="1" smtClean="0"/>
              <a:t>птимизирован</a:t>
            </a:r>
            <a:r>
              <a:rPr lang="ru-RU" sz="2800" dirty="0" smtClean="0"/>
              <a:t> </a:t>
            </a:r>
            <a:r>
              <a:rPr lang="ru-RU" sz="2800" dirty="0"/>
              <a:t>для области анализа данных.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</a:t>
            </a:r>
            <a:r>
              <a:rPr lang="ru-RU" sz="2800" dirty="0" smtClean="0"/>
              <a:t>оставляется </a:t>
            </a:r>
            <a:r>
              <a:rPr lang="ru-RU" sz="2800" dirty="0"/>
              <a:t>с дистрибутивом диспетчера пакетов </a:t>
            </a:r>
            <a:r>
              <a:rPr lang="ru-RU" sz="2800" dirty="0" err="1" smtClean="0"/>
              <a:t>Anaconda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Windows</a:t>
            </a:r>
            <a:r>
              <a:rPr lang="en-US" sz="2800" dirty="0"/>
              <a:t>, Mac OS X </a:t>
            </a:r>
            <a:r>
              <a:rPr lang="ru-RU" sz="2800" dirty="0"/>
              <a:t>и </a:t>
            </a:r>
            <a:r>
              <a:rPr lang="en-US" sz="2800" dirty="0"/>
              <a:t>Linux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52" y="1783998"/>
            <a:ext cx="6649378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Первая программа на </a:t>
            </a:r>
            <a:r>
              <a:rPr lang="en-US" b="1" dirty="0" smtClean="0"/>
              <a:t>Python</a:t>
            </a:r>
            <a:r>
              <a:rPr lang="ru-RU" b="1" dirty="0" smtClean="0"/>
              <a:t> (командная строка)</a:t>
            </a:r>
            <a:endParaRPr lang="en-US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9" y="2990971"/>
            <a:ext cx="10199760" cy="168056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9" y="1737360"/>
            <a:ext cx="2324424" cy="1552792"/>
          </a:xfrm>
          <a:prstGeom prst="rect">
            <a:avLst/>
          </a:prstGeo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9" y="4920203"/>
            <a:ext cx="10797500" cy="11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8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Первая программа на </a:t>
            </a:r>
            <a:r>
              <a:rPr lang="en-US" b="1" dirty="0" smtClean="0"/>
              <a:t>Python</a:t>
            </a:r>
            <a:r>
              <a:rPr lang="ru-RU" b="1" dirty="0" smtClean="0"/>
              <a:t> (</a:t>
            </a:r>
            <a:r>
              <a:rPr lang="en-US" b="1" dirty="0" smtClean="0"/>
              <a:t>IDLE</a:t>
            </a:r>
            <a:r>
              <a:rPr lang="ru-RU" b="1" dirty="0" smtClean="0"/>
              <a:t>)</a:t>
            </a:r>
            <a:endParaRPr lang="en-US" b="1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98" y="4295687"/>
            <a:ext cx="8786244" cy="201589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620" y="2272740"/>
            <a:ext cx="2930804" cy="195986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98" y="2594073"/>
            <a:ext cx="2896004" cy="1638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498" y="1981050"/>
            <a:ext cx="3706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Интерактивный режим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509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980" y="268941"/>
            <a:ext cx="10058400" cy="769172"/>
          </a:xfrm>
        </p:spPr>
        <p:txBody>
          <a:bodyPr/>
          <a:lstStyle/>
          <a:p>
            <a:r>
              <a:rPr lang="ru-RU" b="1" dirty="0" smtClean="0"/>
              <a:t>Первая программа на </a:t>
            </a:r>
            <a:r>
              <a:rPr lang="en-US" b="1" dirty="0" smtClean="0"/>
              <a:t>Python</a:t>
            </a:r>
            <a:r>
              <a:rPr lang="ru-RU" b="1" dirty="0" smtClean="0"/>
              <a:t> (</a:t>
            </a:r>
            <a:r>
              <a:rPr lang="en-US" b="1" dirty="0" smtClean="0"/>
              <a:t>IDLE</a:t>
            </a:r>
            <a:r>
              <a:rPr lang="ru-RU" b="1" dirty="0" smtClean="0"/>
              <a:t>)</a:t>
            </a:r>
            <a:endParaRPr lang="en-US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8" y="2328211"/>
            <a:ext cx="11145548" cy="2225860"/>
          </a:xfrm>
          <a:prstGeom prst="rect">
            <a:avLst/>
          </a:prstGeo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29" y="3866733"/>
            <a:ext cx="5344271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Первая программа на </a:t>
            </a:r>
            <a:r>
              <a:rPr lang="en-US" b="1" dirty="0" smtClean="0"/>
              <a:t>Python</a:t>
            </a:r>
            <a:endParaRPr lang="en-US" b="1" dirty="0"/>
          </a:p>
        </p:txBody>
      </p:sp>
      <p:pic>
        <p:nvPicPr>
          <p:cNvPr id="5" name="Объект 4" descr="Вырезка экрана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02019"/>
            <a:ext cx="7659513" cy="4645738"/>
          </a:xfrm>
        </p:spPr>
      </p:pic>
      <p:sp>
        <p:nvSpPr>
          <p:cNvPr id="4" name="TextBox 3"/>
          <p:cNvSpPr txBox="1"/>
          <p:nvPr/>
        </p:nvSpPr>
        <p:spPr>
          <a:xfrm>
            <a:off x="5273286" y="1902019"/>
            <a:ext cx="670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Интерактивный режим – сохранить в файл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485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 smtClean="0"/>
              <a:t>Первая программа на </a:t>
            </a:r>
            <a:r>
              <a:rPr lang="en-US" b="1" dirty="0" smtClean="0"/>
              <a:t>Python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7761" y="1993558"/>
            <a:ext cx="2576648" cy="848481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File/New File</a:t>
            </a:r>
          </a:p>
          <a:p>
            <a:r>
              <a:rPr lang="en-US" sz="3200" b="1" dirty="0" smtClean="0"/>
              <a:t>F5 (</a:t>
            </a:r>
            <a:r>
              <a:rPr lang="ru-RU" sz="3200" b="1" dirty="0" smtClean="0"/>
              <a:t>или </a:t>
            </a:r>
            <a:r>
              <a:rPr lang="en-US" sz="3200" b="1" dirty="0" smtClean="0"/>
              <a:t>Run/Run module)</a:t>
            </a:r>
            <a:endParaRPr lang="ru-RU" sz="32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414" y="1993558"/>
            <a:ext cx="8940586" cy="41774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61" y="3098238"/>
            <a:ext cx="2752009" cy="20930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462" y="1080629"/>
            <a:ext cx="406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Создать и запустить файл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7049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 smtClean="0"/>
              <a:t>Первая программа на </a:t>
            </a:r>
            <a:r>
              <a:rPr lang="en-US" b="1" dirty="0" smtClean="0"/>
              <a:t>Python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6462" y="4003123"/>
            <a:ext cx="73642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Редактировать или запустить файл</a:t>
            </a:r>
            <a:r>
              <a:rPr lang="en-US" sz="2800" dirty="0" smtClean="0"/>
              <a:t>:</a:t>
            </a:r>
          </a:p>
          <a:p>
            <a:r>
              <a:rPr lang="ru-RU" sz="2800" dirty="0" smtClean="0"/>
              <a:t>– выбрать в контекстном меню/ двойной клик</a:t>
            </a:r>
            <a:endParaRPr lang="en-US" sz="2800" dirty="0" smtClean="0"/>
          </a:p>
          <a:p>
            <a:r>
              <a:rPr lang="ru-RU" sz="2800" dirty="0" smtClean="0"/>
              <a:t>– ввести в командной строке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2" y="2446209"/>
            <a:ext cx="7195246" cy="942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70152" y="5388118"/>
            <a:ext cx="2992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C:\</a:t>
            </a:r>
            <a:r>
              <a:rPr lang="ru-RU" dirty="0" smtClean="0"/>
              <a:t>Users\ANNA&gt;D</a:t>
            </a:r>
            <a:r>
              <a:rPr lang="ru-RU" dirty="0"/>
              <a:t>:\second.py</a:t>
            </a:r>
          </a:p>
        </p:txBody>
      </p:sp>
    </p:spTree>
    <p:extLst>
      <p:ext uri="{BB962C8B-B14F-4D97-AF65-F5344CB8AC3E}">
        <p14:creationId xmlns:p14="http://schemas.microsoft.com/office/powerpoint/2010/main" val="22837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 smtClean="0"/>
              <a:t>Справка</a:t>
            </a: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0130"/>
            <a:ext cx="10471571" cy="39393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b="14309"/>
          <a:stretch/>
        </p:blipFill>
        <p:spPr>
          <a:xfrm>
            <a:off x="4858871" y="233792"/>
            <a:ext cx="7113436" cy="1881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9952" y="1930798"/>
            <a:ext cx="18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Инфо о функции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580964" y="49126"/>
            <a:ext cx="21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Инфо об операторе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32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 smtClean="0"/>
              <a:t>Справка</a:t>
            </a:r>
            <a:endParaRPr lang="en-US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91" y="2085785"/>
            <a:ext cx="1852708" cy="4482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91" y="3579899"/>
            <a:ext cx="9512776" cy="2526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6776" y="3119718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Инфо о целом модуле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12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Книги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19529"/>
          <a:stretch/>
        </p:blipFill>
        <p:spPr>
          <a:xfrm>
            <a:off x="756622" y="1737360"/>
            <a:ext cx="3367037" cy="45716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715" y="1737360"/>
            <a:ext cx="3197055" cy="45716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306" y="1737360"/>
            <a:ext cx="3354430" cy="46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 smtClean="0"/>
              <a:t>Всплывающая подсказка</a:t>
            </a:r>
            <a:endParaRPr lang="en-US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1" y="2234027"/>
            <a:ext cx="3986949" cy="400540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589635" y="2375977"/>
            <a:ext cx="3559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&lt;CTRL+</a:t>
            </a:r>
            <a:r>
              <a:rPr lang="ru-RU" sz="4000" dirty="0" smtClean="0"/>
              <a:t>пробел</a:t>
            </a:r>
            <a:r>
              <a:rPr lang="en-US" sz="4000" dirty="0" smtClean="0"/>
              <a:t>&gt;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589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 smtClean="0"/>
              <a:t>Конец строки является концом инструкции (; не нужна)</a:t>
            </a:r>
          </a:p>
          <a:p>
            <a:r>
              <a:rPr lang="ru-RU" sz="3200" dirty="0" smtClean="0"/>
              <a:t>Вложенные инструкции объединяются в блоки одинаковыми отступами (рекомендуется 4 пробела или </a:t>
            </a:r>
            <a:r>
              <a:rPr lang="en-US" sz="3200" dirty="0" smtClean="0"/>
              <a:t>TAB</a:t>
            </a:r>
            <a:r>
              <a:rPr lang="ru-RU" sz="3200" dirty="0" smtClean="0"/>
              <a:t>, нельзя смешивать пробелы и </a:t>
            </a:r>
            <a:r>
              <a:rPr lang="en-US" sz="3200" dirty="0" smtClean="0"/>
              <a:t>TAB</a:t>
            </a:r>
            <a:r>
              <a:rPr lang="ru-RU" sz="3200" dirty="0" smtClean="0"/>
              <a:t>)</a:t>
            </a:r>
          </a:p>
          <a:p>
            <a:r>
              <a:rPr lang="ru-RU" sz="3200" dirty="0">
                <a:solidFill>
                  <a:schemeClr val="tx1"/>
                </a:solidFill>
              </a:rPr>
              <a:t>О</a:t>
            </a:r>
            <a:r>
              <a:rPr lang="ru-RU" sz="3200" dirty="0" smtClean="0">
                <a:solidFill>
                  <a:schemeClr val="tx1"/>
                </a:solidFill>
              </a:rPr>
              <a:t>формление кода</a:t>
            </a:r>
          </a:p>
          <a:p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  <a:hlinkClick r:id="rId3"/>
              </a:rPr>
              <a:t>https://www.python.org/dev/peps/pep-0008</a:t>
            </a:r>
            <a:r>
              <a:rPr lang="ru-RU" sz="32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ru-RU" sz="3200" dirty="0" smtClean="0">
                <a:solidFill>
                  <a:schemeClr val="tx1"/>
                </a:solidFill>
              </a:rPr>
              <a:t>Проверка кода</a:t>
            </a: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://flake8.pycqa.org/en/latest</a:t>
            </a:r>
            <a:r>
              <a:rPr lang="en-US" sz="3200" dirty="0" smtClean="0">
                <a:hlinkClick r:id="rId4"/>
              </a:rPr>
              <a:t>/</a:t>
            </a:r>
            <a:r>
              <a:rPr lang="en-US" sz="3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10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 smtClean="0"/>
              <a:t>Максимальная длина строки – 79 символов</a:t>
            </a:r>
          </a:p>
          <a:p>
            <a:r>
              <a:rPr lang="ru-RU" sz="3200" dirty="0" smtClean="0">
                <a:solidFill>
                  <a:schemeClr val="tx1"/>
                </a:solidFill>
              </a:rPr>
              <a:t>Для комментариев – 72 символа</a:t>
            </a:r>
          </a:p>
          <a:p>
            <a:endParaRPr lang="ru-RU" sz="3200" dirty="0">
              <a:solidFill>
                <a:schemeClr val="tx1"/>
              </a:solidFill>
            </a:endParaRPr>
          </a:p>
          <a:p>
            <a:endParaRPr lang="ru-RU" sz="3200" dirty="0">
              <a:solidFill>
                <a:schemeClr val="tx1"/>
              </a:solidFill>
            </a:endParaRP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6276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Вложенные инструкции записываются по шаблону</a:t>
            </a:r>
          </a:p>
          <a:p>
            <a:r>
              <a:rPr lang="ru-RU" sz="2800" i="1" dirty="0" smtClean="0"/>
              <a:t>Основная инструкция:</a:t>
            </a:r>
          </a:p>
          <a:p>
            <a:pPr marL="384048" lvl="2" indent="0">
              <a:buNone/>
            </a:pPr>
            <a:r>
              <a:rPr lang="ru-RU" sz="2800" i="1" dirty="0" smtClean="0"/>
              <a:t>Вложенный блок составных инструкций</a:t>
            </a:r>
          </a:p>
          <a:p>
            <a:pPr marL="384048" lvl="2" indent="0">
              <a:buNone/>
            </a:pPr>
            <a:endParaRPr lang="ru-RU" sz="2800" i="1" dirty="0"/>
          </a:p>
          <a:p>
            <a:r>
              <a:rPr lang="ru-RU" sz="2800" dirty="0"/>
              <a:t>Или </a:t>
            </a:r>
            <a:r>
              <a:rPr lang="ru-RU" sz="2800" dirty="0" smtClean="0"/>
              <a:t>при отсутствии составных инструкций</a:t>
            </a:r>
          </a:p>
          <a:p>
            <a:r>
              <a:rPr lang="ru-RU" sz="2800" i="1" dirty="0" smtClean="0"/>
              <a:t>Основная инструкция: Вложенный блок</a:t>
            </a:r>
          </a:p>
          <a:p>
            <a:r>
              <a:rPr lang="en-US" sz="2800" dirty="0"/>
              <a:t>if x &gt; y: print(x)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8880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/>
              <a:t>Продолжительные строки должны выравнивать обернутые элементы либо вертикально, используя неявную линию в скобках (круглых, квадратных или фигурных), либо с использованием висячего отступа. </a:t>
            </a:r>
            <a:endParaRPr lang="ru-RU" sz="3200" dirty="0" smtClean="0"/>
          </a:p>
          <a:p>
            <a:r>
              <a:rPr lang="ru-RU" sz="3200" dirty="0" smtClean="0"/>
              <a:t>При </a:t>
            </a:r>
            <a:r>
              <a:rPr lang="ru-RU" sz="3200" dirty="0"/>
              <a:t>использовании висячего отступа следует применять следующие соображения: на первой линии не должно быть аргументов, а остальные строки должны четко восприниматься как продолжение линии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534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4" y="1737360"/>
            <a:ext cx="10959952" cy="44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4" y="1899521"/>
            <a:ext cx="10771991" cy="4411631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Допустимо записывать одну инструкцию в нескольких строках, заключив в скобки (),</a:t>
            </a:r>
            <a:r>
              <a:rPr lang="en-US" sz="3200" dirty="0" smtClean="0"/>
              <a:t> {}, []</a:t>
            </a:r>
          </a:p>
          <a:p>
            <a:r>
              <a:rPr lang="en-US" sz="2800" i="1" dirty="0"/>
              <a:t>if (a == 1 and b == 2 and</a:t>
            </a:r>
          </a:p>
          <a:p>
            <a:r>
              <a:rPr lang="ru-RU" sz="2800" i="1" dirty="0" smtClean="0"/>
              <a:t>     </a:t>
            </a:r>
            <a:r>
              <a:rPr lang="en-US" sz="2800" i="1" dirty="0" smtClean="0"/>
              <a:t>c </a:t>
            </a:r>
            <a:r>
              <a:rPr lang="en-US" sz="2800" i="1" dirty="0"/>
              <a:t>== 3 and d == 4): </a:t>
            </a:r>
            <a:r>
              <a:rPr lang="ru-RU" sz="2800" i="1" dirty="0" smtClean="0"/>
              <a:t>  </a:t>
            </a:r>
            <a:r>
              <a:rPr lang="en-US" sz="2800" i="1" dirty="0"/>
              <a:t># Colon required</a:t>
            </a:r>
          </a:p>
          <a:p>
            <a:r>
              <a:rPr lang="ru-RU" sz="2800" i="1" dirty="0" smtClean="0"/>
              <a:t>         </a:t>
            </a:r>
            <a:r>
              <a:rPr lang="en-US" sz="2800" i="1" dirty="0" smtClean="0"/>
              <a:t>print</a:t>
            </a:r>
            <a:r>
              <a:rPr lang="en-US" sz="2800" i="1" dirty="0"/>
              <a:t>('spam</a:t>
            </a:r>
            <a:r>
              <a:rPr lang="en-US" sz="2800" i="1" dirty="0" smtClean="0"/>
              <a:t>')</a:t>
            </a:r>
            <a:endParaRPr lang="ru-RU" sz="2800" i="1" dirty="0" smtClean="0"/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32270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" y="2038155"/>
            <a:ext cx="8136966" cy="42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81" y="2437721"/>
            <a:ext cx="6858490" cy="33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2061882"/>
            <a:ext cx="9322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Для переноса </a:t>
            </a:r>
            <a:r>
              <a:rPr lang="ru-RU" sz="2800" dirty="0"/>
              <a:t>длинных множественных </a:t>
            </a:r>
            <a:r>
              <a:rPr lang="ru-RU" sz="2800" dirty="0" err="1"/>
              <a:t>with</a:t>
            </a:r>
            <a:r>
              <a:rPr lang="ru-RU" sz="2800" dirty="0"/>
              <a:t>-операторов допустима обратная косая черта </a:t>
            </a:r>
            <a:r>
              <a:rPr lang="ru-RU" sz="2800" dirty="0" smtClean="0"/>
              <a:t>(также при исп. </a:t>
            </a:r>
            <a:r>
              <a:rPr lang="en-US" sz="2800" dirty="0" smtClean="0"/>
              <a:t>asserts</a:t>
            </a:r>
            <a:r>
              <a:rPr lang="ru-RU" sz="2800" dirty="0" smtClean="0"/>
              <a:t>)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689495"/>
            <a:ext cx="9600199" cy="116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Книги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3" y="1737360"/>
            <a:ext cx="3381706" cy="46266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133" y="1733379"/>
            <a:ext cx="3334871" cy="46346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439" y="1737360"/>
            <a:ext cx="3560898" cy="464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339913"/>
          </a:xfrm>
        </p:spPr>
        <p:txBody>
          <a:bodyPr>
            <a:noAutofit/>
          </a:bodyPr>
          <a:lstStyle/>
          <a:p>
            <a:r>
              <a:rPr lang="ru-RU" sz="2800" dirty="0"/>
              <a:t>Закрывающая </a:t>
            </a:r>
            <a:r>
              <a:rPr lang="ru-RU" sz="2800" dirty="0" smtClean="0"/>
              <a:t>скобка в </a:t>
            </a:r>
            <a:r>
              <a:rPr lang="ru-RU" sz="2800" dirty="0"/>
              <a:t>многострочных конструкциях может располагаться под первым </a:t>
            </a:r>
            <a:r>
              <a:rPr lang="ru-RU" sz="2800" dirty="0" err="1"/>
              <a:t>непробельным</a:t>
            </a:r>
            <a:r>
              <a:rPr lang="ru-RU" sz="2800" dirty="0"/>
              <a:t> символом последней строки </a:t>
            </a:r>
            <a:r>
              <a:rPr lang="ru-RU" sz="2800" dirty="0" smtClean="0"/>
              <a:t>списка</a:t>
            </a:r>
          </a:p>
          <a:p>
            <a:endParaRPr lang="en-US" sz="2800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" y="3359765"/>
            <a:ext cx="7498736" cy="2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339913"/>
          </a:xfrm>
        </p:spPr>
        <p:txBody>
          <a:bodyPr>
            <a:noAutofit/>
          </a:bodyPr>
          <a:lstStyle/>
          <a:p>
            <a:r>
              <a:rPr lang="ru-RU" sz="2800" dirty="0"/>
              <a:t>или </a:t>
            </a:r>
            <a:r>
              <a:rPr lang="ru-RU" sz="2800" dirty="0" smtClean="0"/>
              <a:t>под </a:t>
            </a:r>
            <a:r>
              <a:rPr lang="ru-RU" sz="2800" dirty="0"/>
              <a:t>первым символом строки, с которой начинается многострочная конструкция</a:t>
            </a:r>
            <a:endParaRPr lang="en-US" sz="2800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" y="2900828"/>
            <a:ext cx="8421584" cy="31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339913"/>
          </a:xfrm>
        </p:spPr>
        <p:txBody>
          <a:bodyPr>
            <a:noAutofit/>
          </a:bodyPr>
          <a:lstStyle/>
          <a:p>
            <a:r>
              <a:rPr lang="ru-RU" sz="2800" dirty="0"/>
              <a:t>допустимо прерывание до или после бинарного </a:t>
            </a:r>
            <a:r>
              <a:rPr lang="ru-RU" sz="2800" dirty="0" smtClean="0"/>
              <a:t>оператора, но для нового кода предлагается до:</a:t>
            </a:r>
            <a:endParaRPr lang="en-US" sz="2800" dirty="0" smtClean="0"/>
          </a:p>
          <a:p>
            <a:endParaRPr lang="en-US" sz="2800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" y="3131394"/>
            <a:ext cx="8813842" cy="31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339913"/>
          </a:xfrm>
        </p:spPr>
        <p:txBody>
          <a:bodyPr>
            <a:noAutofit/>
          </a:bodyPr>
          <a:lstStyle/>
          <a:p>
            <a:r>
              <a:rPr lang="ru-RU" sz="2800" dirty="0" smtClean="0"/>
              <a:t>Избегайте использования пробелов:</a:t>
            </a:r>
          </a:p>
          <a:p>
            <a:r>
              <a:rPr lang="ru-RU" sz="2800" dirty="0" smtClean="0"/>
              <a:t>Внутри скобок </a:t>
            </a:r>
            <a:endParaRPr lang="en-US" sz="2800" dirty="0" smtClean="0"/>
          </a:p>
          <a:p>
            <a:r>
              <a:rPr lang="ru-RU" sz="2800" dirty="0"/>
              <a:t>Непосредственно перед запятой, точкой с запятой или </a:t>
            </a:r>
            <a:r>
              <a:rPr lang="ru-RU" sz="2800" dirty="0" smtClean="0"/>
              <a:t>двоеточием</a:t>
            </a:r>
          </a:p>
          <a:p>
            <a:endParaRPr lang="ru-RU" sz="2800" i="1" dirty="0"/>
          </a:p>
          <a:p>
            <a:r>
              <a:rPr lang="ru-RU" sz="2800" dirty="0"/>
              <a:t>Сразу перед открывающей скобкой, после которой начинается список аргументов при вызове </a:t>
            </a:r>
            <a:r>
              <a:rPr lang="ru-RU" sz="2800" dirty="0" smtClean="0"/>
              <a:t>функции, </a:t>
            </a:r>
            <a:r>
              <a:rPr lang="ru-RU" sz="2800" dirty="0"/>
              <a:t>индекс или срез</a:t>
            </a:r>
            <a:endParaRPr lang="en-US" sz="2800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04" y="2389634"/>
            <a:ext cx="4302083" cy="5866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604" y="3508272"/>
            <a:ext cx="6469270" cy="5617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5451923"/>
            <a:ext cx="1502485" cy="5482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243" y="5451923"/>
            <a:ext cx="4581431" cy="5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4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 smtClean="0"/>
              <a:t>Используйте один пробел вокруг бинарных операторов</a:t>
            </a:r>
          </a:p>
          <a:p>
            <a:r>
              <a:rPr lang="ru-RU" sz="2800" dirty="0" smtClean="0"/>
              <a:t>При разных приоритетах операторов добавляйте пробелы вокруг операторов с наименьшим приоритетом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4" y="3424518"/>
            <a:ext cx="3991083" cy="28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 smtClean="0"/>
              <a:t>Не используйте пробелы вокруг = при указании аргумента </a:t>
            </a:r>
            <a:r>
              <a:rPr lang="ru-RU" sz="2800" dirty="0"/>
              <a:t>или когда он используется для указания значения по умолчанию для </a:t>
            </a:r>
            <a:r>
              <a:rPr lang="ru-RU" sz="2800" i="1" dirty="0"/>
              <a:t>неаннотированного</a:t>
            </a:r>
            <a:r>
              <a:rPr lang="ru-RU" sz="2800" dirty="0"/>
              <a:t> параметра функции</a:t>
            </a:r>
            <a:endParaRPr lang="ru-RU" sz="2800" dirty="0" smtClean="0"/>
          </a:p>
          <a:p>
            <a:endParaRPr lang="ru-RU" sz="2800" dirty="0"/>
          </a:p>
          <a:p>
            <a:endParaRPr lang="ru-RU" sz="2800" dirty="0" smtClean="0"/>
          </a:p>
          <a:p>
            <a:r>
              <a:rPr lang="ru-RU" sz="2600" dirty="0" smtClean="0"/>
              <a:t>При </a:t>
            </a:r>
            <a:r>
              <a:rPr lang="ru-RU" sz="2600" dirty="0"/>
              <a:t>объединении аннотации аргумента со значением по умолчанию используйте пробелы вокруг знака </a:t>
            </a:r>
            <a:r>
              <a:rPr lang="ru-RU" sz="2600" dirty="0" smtClean="0"/>
              <a:t>= </a:t>
            </a:r>
            <a:endParaRPr lang="ru-RU" sz="2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5" y="3074009"/>
            <a:ext cx="5044610" cy="12290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79" y="5186993"/>
            <a:ext cx="7930672" cy="9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r>
              <a:rPr lang="ru-RU" b="1" dirty="0"/>
              <a:t> – проверка кода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Линтеры для проверки кода: </a:t>
            </a:r>
            <a:r>
              <a:rPr lang="en-US" sz="3200" dirty="0" smtClean="0"/>
              <a:t>flake8</a:t>
            </a:r>
            <a:r>
              <a:rPr lang="ru-RU" sz="3200" dirty="0" smtClean="0"/>
              <a:t> и </a:t>
            </a:r>
            <a:r>
              <a:rPr lang="en-US" sz="3200" dirty="0" err="1"/>
              <a:t>pylint</a:t>
            </a:r>
            <a:endParaRPr lang="ru-RU" sz="3200" dirty="0" smtClean="0"/>
          </a:p>
          <a:p>
            <a:r>
              <a:rPr lang="en-US" sz="3200" dirty="0"/>
              <a:t>F</a:t>
            </a:r>
            <a:r>
              <a:rPr lang="en-US" sz="3200" dirty="0" smtClean="0"/>
              <a:t>lake8 </a:t>
            </a:r>
            <a:r>
              <a:rPr lang="ru-RU" sz="3200" dirty="0" smtClean="0"/>
              <a:t>Установить – записать в командной строке</a:t>
            </a:r>
            <a:r>
              <a:rPr lang="en-US" sz="3200" dirty="0" smtClean="0"/>
              <a:t>:</a:t>
            </a:r>
          </a:p>
          <a:p>
            <a:r>
              <a:rPr lang="en-US" sz="3200" dirty="0"/>
              <a:t>python -m pip install flake8</a:t>
            </a: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97" y="3564669"/>
            <a:ext cx="8894213" cy="31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r>
              <a:rPr lang="ru-RU" b="1" dirty="0" smtClean="0"/>
              <a:t> – проверка кода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Использовать </a:t>
            </a:r>
            <a:r>
              <a:rPr lang="en-US" sz="3200" dirty="0" smtClean="0"/>
              <a:t>flake8</a:t>
            </a:r>
            <a:r>
              <a:rPr lang="en-US" sz="3200" dirty="0"/>
              <a:t>:</a:t>
            </a:r>
            <a:endParaRPr lang="en-US" sz="3200" dirty="0" smtClean="0"/>
          </a:p>
          <a:p>
            <a:r>
              <a:rPr lang="en-US" sz="3200" dirty="0" smtClean="0"/>
              <a:t>flake8 </a:t>
            </a:r>
            <a:r>
              <a:rPr lang="en-US" sz="3200" dirty="0"/>
              <a:t>path/to/code/to/check.py</a:t>
            </a:r>
          </a:p>
          <a:p>
            <a:r>
              <a:rPr lang="en-US" sz="3200" dirty="0"/>
              <a:t># or</a:t>
            </a:r>
          </a:p>
          <a:p>
            <a:r>
              <a:rPr lang="en-US" sz="3200" dirty="0"/>
              <a:t>flake8 path/to/code</a:t>
            </a:r>
            <a:r>
              <a:rPr lang="en-US" sz="3200" dirty="0" smtClean="0"/>
              <a:t>/</a:t>
            </a:r>
            <a:r>
              <a:rPr lang="ru-RU" sz="3200" dirty="0" smtClean="0"/>
              <a:t> - проверка по всему каталогу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2007"/>
            <a:ext cx="10208239" cy="23248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r="30433"/>
          <a:stretch/>
        </p:blipFill>
        <p:spPr>
          <a:xfrm>
            <a:off x="6789549" y="1845734"/>
            <a:ext cx="5205230" cy="18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r>
              <a:rPr lang="ru-RU" b="1" dirty="0"/>
              <a:t> – проверка кода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97280" y="1899522"/>
            <a:ext cx="10449261" cy="402336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Записать результаты проверки </a:t>
            </a:r>
            <a:r>
              <a:rPr lang="en-US" sz="3200" dirty="0" smtClean="0"/>
              <a:t>flake8</a:t>
            </a:r>
            <a:r>
              <a:rPr lang="ru-RU" sz="3200" dirty="0" smtClean="0"/>
              <a:t> в файл</a:t>
            </a:r>
            <a:r>
              <a:rPr lang="en-US" sz="3200" dirty="0" smtClean="0"/>
              <a:t>:</a:t>
            </a:r>
          </a:p>
          <a:p>
            <a:r>
              <a:rPr lang="en-US" sz="3200" dirty="0"/>
              <a:t>c:\Users\ANNA\AppData\Local\Programs\Python\Python311&gt;flake8 4.py</a:t>
            </a:r>
            <a:r>
              <a:rPr lang="en-US" sz="3200" b="1" dirty="0"/>
              <a:t>&gt; result_flake8.txt</a:t>
            </a:r>
            <a:endParaRPr lang="ru-RU" sz="32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" y="3666887"/>
            <a:ext cx="11998723" cy="7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3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r>
              <a:rPr lang="ru-RU" b="1" dirty="0"/>
              <a:t> – проверка кода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97280" y="1899522"/>
            <a:ext cx="10449261" cy="402336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Pylint</a:t>
            </a:r>
            <a:endParaRPr lang="en-US" sz="3200" b="1" dirty="0"/>
          </a:p>
          <a:p>
            <a:endParaRPr lang="ru-RU" sz="3200" dirty="0" smtClean="0"/>
          </a:p>
          <a:p>
            <a:r>
              <a:rPr lang="ru-RU" sz="3200" dirty="0" smtClean="0"/>
              <a:t>Установка: </a:t>
            </a:r>
            <a:r>
              <a:rPr lang="en-US" sz="3200" dirty="0" smtClean="0"/>
              <a:t>pip </a:t>
            </a:r>
            <a:r>
              <a:rPr lang="en-US" sz="3200" dirty="0"/>
              <a:t>install </a:t>
            </a:r>
            <a:r>
              <a:rPr lang="en-US" sz="3200" dirty="0" err="1" smtClean="0"/>
              <a:t>pylint</a:t>
            </a:r>
            <a:endParaRPr lang="ru-RU" sz="3200" dirty="0" smtClean="0"/>
          </a:p>
          <a:p>
            <a:r>
              <a:rPr lang="ru-RU" sz="3200" dirty="0" smtClean="0"/>
              <a:t>Запуск</a:t>
            </a:r>
            <a:r>
              <a:rPr lang="en-US" sz="3200" dirty="0" smtClean="0"/>
              <a:t>: </a:t>
            </a:r>
            <a:r>
              <a:rPr lang="en-US" sz="3200" dirty="0" err="1" smtClean="0"/>
              <a:t>pylint</a:t>
            </a:r>
            <a:r>
              <a:rPr lang="en-US" sz="3200" dirty="0" smtClean="0"/>
              <a:t> --reports=y text check.py</a:t>
            </a:r>
            <a:endParaRPr lang="ru-RU" sz="3200" dirty="0" smtClean="0"/>
          </a:p>
          <a:p>
            <a:endParaRPr lang="ru-RU" sz="3200" b="1" dirty="0"/>
          </a:p>
          <a:p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38606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Полезные ссылки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37360"/>
            <a:ext cx="10287896" cy="4326466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hlinkClick r:id="rId3"/>
              </a:rPr>
              <a:t>https://docs.python.org</a:t>
            </a:r>
            <a:r>
              <a:rPr lang="en-US" sz="3200" dirty="0" smtClean="0">
                <a:hlinkClick r:id="rId3"/>
              </a:rPr>
              <a:t>/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>
                <a:hlinkClick r:id="rId4"/>
              </a:rPr>
              <a:t>https://pythonworld.ru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/>
              <a:t> </a:t>
            </a: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pythonru.com/uroki/vvedenie-uroki-po-python-dlja-nachinajushhih</a:t>
            </a:r>
            <a:endParaRPr lang="ru-RU" sz="3200" dirty="0" smtClean="0"/>
          </a:p>
          <a:p>
            <a:pPr marL="514350" indent="-514350">
              <a:buAutoNum type="arabicPeriod"/>
            </a:pPr>
            <a:r>
              <a:rPr lang="en-US" sz="3200" dirty="0">
                <a:hlinkClick r:id="rId6"/>
              </a:rPr>
              <a:t>https://pythontutor.ru</a:t>
            </a:r>
            <a:r>
              <a:rPr lang="en-US" sz="3200" dirty="0" smtClean="0">
                <a:hlinkClick r:id="rId6"/>
              </a:rPr>
              <a:t>/</a:t>
            </a:r>
            <a:endParaRPr lang="ru-RU" sz="3200" dirty="0" smtClean="0"/>
          </a:p>
          <a:p>
            <a:pPr marL="514350" indent="-514350">
              <a:buAutoNum type="arabicPeriod"/>
            </a:pPr>
            <a:r>
              <a:rPr lang="en-US" sz="3200" dirty="0">
                <a:hlinkClick r:id="rId7"/>
              </a:rPr>
              <a:t>https://</a:t>
            </a:r>
            <a:r>
              <a:rPr lang="en-US" sz="3200" dirty="0" smtClean="0">
                <a:hlinkClick r:id="rId7"/>
              </a:rPr>
              <a:t>pythonchik.ru/osnovy</a:t>
            </a:r>
            <a:r>
              <a:rPr lang="ru-RU" sz="3200" dirty="0" smtClean="0"/>
              <a:t> </a:t>
            </a:r>
          </a:p>
          <a:p>
            <a:pPr marL="514350" indent="-514350">
              <a:buAutoNum type="arabicPeriod"/>
            </a:pPr>
            <a:r>
              <a:rPr lang="en-US" sz="3200" dirty="0">
                <a:hlinkClick r:id="rId8"/>
              </a:rPr>
              <a:t>https://</a:t>
            </a:r>
            <a:r>
              <a:rPr lang="en-US" sz="3200" dirty="0" smtClean="0">
                <a:hlinkClick r:id="rId8"/>
              </a:rPr>
              <a:t>younglinux.info/python/course</a:t>
            </a:r>
            <a:r>
              <a:rPr lang="ru-RU" sz="3200" dirty="0" smtClean="0"/>
              <a:t> </a:t>
            </a:r>
            <a:endParaRPr lang="en-US" sz="3200" dirty="0" smtClean="0"/>
          </a:p>
          <a:p>
            <a:pPr marL="514350" indent="-514350">
              <a:buAutoNum type="arabicPeriod"/>
            </a:pPr>
            <a:r>
              <a:rPr lang="en-US" sz="3200" dirty="0">
                <a:hlinkClick r:id="rId9"/>
              </a:rPr>
              <a:t>https://</a:t>
            </a:r>
            <a:r>
              <a:rPr lang="en-US" sz="3200" dirty="0" smtClean="0">
                <a:hlinkClick r:id="rId9"/>
              </a:rPr>
              <a:t>www.w3schools.com/python/default.asp</a:t>
            </a:r>
            <a:r>
              <a:rPr lang="en-US" sz="3200" dirty="0" smtClean="0"/>
              <a:t> </a:t>
            </a:r>
          </a:p>
          <a:p>
            <a:pPr marL="0" indent="0">
              <a:buNone/>
            </a:pPr>
            <a:endParaRPr lang="en-US" sz="3200" dirty="0" smtClean="0"/>
          </a:p>
          <a:p>
            <a:pPr marL="514350" indent="-514350">
              <a:buAutoNum type="arabicPeriod"/>
            </a:pP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5259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 smtClean="0"/>
              <a:t>Лексическая структура (лексемы):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комментарии;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литералы;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знаки пунктуации;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идентификаторы;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ключевые слова.</a:t>
            </a:r>
          </a:p>
          <a:p>
            <a:r>
              <a:rPr lang="en-US" sz="3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 smtClean="0"/>
              <a:t>Комментарии: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 smtClean="0"/>
              <a:t> записываются после</a:t>
            </a:r>
            <a:r>
              <a:rPr lang="en-US" sz="2600" dirty="0" smtClean="0"/>
              <a:t> </a:t>
            </a:r>
            <a:r>
              <a:rPr lang="ru-RU" sz="2600" dirty="0" smtClean="0"/>
              <a:t>знака </a:t>
            </a:r>
            <a:r>
              <a:rPr lang="en-US" sz="2600" dirty="0" smtClean="0"/>
              <a:t>#</a:t>
            </a:r>
            <a:endParaRPr lang="ru-RU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/>
              <a:t> </a:t>
            </a:r>
            <a:r>
              <a:rPr lang="ru-RU" sz="2600" dirty="0" smtClean="0"/>
              <a:t>первое слово с большой буквы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 smtClean="0"/>
              <a:t> в блоке комментариев обязательны точки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 smtClean="0"/>
              <a:t> два пробела после точки в конце предложения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i="1" dirty="0"/>
              <a:t> </a:t>
            </a:r>
            <a:r>
              <a:rPr lang="ru-RU" sz="2600" dirty="0" smtClean="0"/>
              <a:t>тот же отступ, что и в поясняемом коде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/>
              <a:t> </a:t>
            </a:r>
            <a:r>
              <a:rPr lang="ru-RU" sz="2600" dirty="0" smtClean="0"/>
              <a:t>комментарий в той же строке, что и код через минимум два пробела</a:t>
            </a:r>
            <a:endParaRPr lang="ru-RU" sz="2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280426" y="2132711"/>
            <a:ext cx="5068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# This is the example module.</a:t>
            </a:r>
          </a:p>
        </p:txBody>
      </p:sp>
    </p:spTree>
    <p:extLst>
      <p:ext uri="{BB962C8B-B14F-4D97-AF65-F5344CB8AC3E}">
        <p14:creationId xmlns:p14="http://schemas.microsoft.com/office/powerpoint/2010/main" val="35843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/>
              <a:t>Литералы </a:t>
            </a:r>
            <a:r>
              <a:rPr lang="ru-RU" sz="2800" dirty="0" smtClean="0"/>
              <a:t>: </a:t>
            </a:r>
            <a:r>
              <a:rPr lang="ru-RU" sz="2800" dirty="0"/>
              <a:t>значения, представленные в коде программы, например, числа или </a:t>
            </a:r>
            <a:r>
              <a:rPr lang="ru-RU" sz="2800" dirty="0" smtClean="0"/>
              <a:t>строки</a:t>
            </a:r>
          </a:p>
          <a:p>
            <a:endParaRPr lang="ru-RU" sz="2800" dirty="0"/>
          </a:p>
          <a:p>
            <a:endParaRPr lang="ru-RU" sz="2800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44072"/>
            <a:ext cx="9952891" cy="176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9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4" y="1761497"/>
            <a:ext cx="10574767" cy="4411631"/>
          </a:xfrm>
        </p:spPr>
        <p:txBody>
          <a:bodyPr>
            <a:noAutofit/>
          </a:bodyPr>
          <a:lstStyle/>
          <a:p>
            <a:r>
              <a:rPr lang="ru-RU" sz="2800" dirty="0"/>
              <a:t>Идентификатор </a:t>
            </a:r>
            <a:r>
              <a:rPr lang="ru-RU" sz="2800" dirty="0" smtClean="0"/>
              <a:t>: </a:t>
            </a:r>
            <a:r>
              <a:rPr lang="ru-RU" sz="2800" dirty="0"/>
              <a:t>имя, которое дается ссылке на какой-либо </a:t>
            </a:r>
            <a:r>
              <a:rPr lang="ru-RU" sz="2800" dirty="0" smtClean="0"/>
              <a:t>объект</a:t>
            </a:r>
          </a:p>
          <a:p>
            <a:r>
              <a:rPr lang="ru-RU" sz="2800" dirty="0"/>
              <a:t>может состоять из букв (ASCII или </a:t>
            </a:r>
            <a:r>
              <a:rPr lang="ru-RU" sz="2800" dirty="0" err="1"/>
              <a:t>Unicode</a:t>
            </a:r>
            <a:r>
              <a:rPr lang="ru-RU" sz="2800" dirty="0"/>
              <a:t>), знаков подчеркивания _ или цифр 0-9;</a:t>
            </a:r>
          </a:p>
          <a:p>
            <a:r>
              <a:rPr lang="ru-RU" sz="2800" dirty="0" smtClean="0"/>
              <a:t>цифра </a:t>
            </a:r>
            <a:r>
              <a:rPr lang="ru-RU" sz="2800" dirty="0"/>
              <a:t>не может быть на первом месте;</a:t>
            </a:r>
          </a:p>
          <a:p>
            <a:r>
              <a:rPr lang="ru-RU" sz="2800" dirty="0" smtClean="0"/>
              <a:t>чувствителен </a:t>
            </a:r>
            <a:r>
              <a:rPr lang="ru-RU" sz="2800" dirty="0"/>
              <a:t>к </a:t>
            </a:r>
            <a:r>
              <a:rPr lang="ru-RU" sz="2800" dirty="0" smtClean="0"/>
              <a:t>регистру;</a:t>
            </a:r>
            <a:endParaRPr lang="ru-RU" sz="2800" dirty="0"/>
          </a:p>
          <a:p>
            <a:r>
              <a:rPr lang="ru-RU" sz="2800" dirty="0" smtClean="0"/>
              <a:t>не </a:t>
            </a:r>
            <a:r>
              <a:rPr lang="ru-RU" sz="2800" dirty="0"/>
              <a:t>должен совпадать с каким-либо из ключевых слов языка </a:t>
            </a:r>
            <a:r>
              <a:rPr lang="ru-RU" sz="2800" dirty="0" err="1"/>
              <a:t>Python</a:t>
            </a:r>
            <a:endParaRPr lang="ru-RU" sz="2800" dirty="0"/>
          </a:p>
          <a:p>
            <a:r>
              <a:rPr lang="ru-RU" sz="2800" dirty="0"/>
              <a:t>не использовать предопределенные </a:t>
            </a:r>
            <a:r>
              <a:rPr lang="ru-RU" sz="2800" dirty="0" smtClean="0"/>
              <a:t>имена</a:t>
            </a:r>
          </a:p>
          <a:p>
            <a:r>
              <a:rPr lang="ru-RU" sz="2800" dirty="0"/>
              <a:t>не использовать 2 знака подчеркивания __ в начале и </a:t>
            </a:r>
            <a:r>
              <a:rPr lang="ru-RU" sz="2800" dirty="0" smtClean="0"/>
              <a:t>конце слова и один знак подчеркивания вначале</a:t>
            </a:r>
          </a:p>
        </p:txBody>
      </p:sp>
    </p:spTree>
    <p:extLst>
      <p:ext uri="{BB962C8B-B14F-4D97-AF65-F5344CB8AC3E}">
        <p14:creationId xmlns:p14="http://schemas.microsoft.com/office/powerpoint/2010/main" val="593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Примеры имен идентификаторов</a:t>
            </a:r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695472"/>
            <a:ext cx="8567285" cy="32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033" y="1845734"/>
            <a:ext cx="10757647" cy="1069146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Ключевые слова (управляющие конструкции) и встроенные идентификаторы (выделяются подсветкой в </a:t>
            </a:r>
            <a:r>
              <a:rPr lang="en-US" sz="3200" dirty="0" smtClean="0"/>
              <a:t>IDE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880"/>
            <a:ext cx="11990451" cy="15183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3" y="4607860"/>
            <a:ext cx="4148992" cy="16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 smtClean="0"/>
              <a:t>Синтаксис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 smtClean="0"/>
              <a:t>Документация </a:t>
            </a:r>
            <a:r>
              <a:rPr lang="ru-RU" sz="2800" dirty="0"/>
              <a:t>для </a:t>
            </a:r>
            <a:r>
              <a:rPr lang="ru-RU" sz="2800" dirty="0" smtClean="0"/>
              <a:t>публичных </a:t>
            </a:r>
            <a:r>
              <a:rPr lang="ru-RU" sz="2800" dirty="0"/>
              <a:t>модулей, функций, классов, методов</a:t>
            </a:r>
            <a:r>
              <a:rPr lang="ru-RU" sz="2800" dirty="0" smtClean="0"/>
              <a:t>: </a:t>
            </a:r>
          </a:p>
          <a:p>
            <a:pPr marL="0" indent="0">
              <a:buNone/>
            </a:pPr>
            <a:r>
              <a:rPr lang="ru-RU" sz="2600" dirty="0" smtClean="0"/>
              <a:t>  </a:t>
            </a:r>
            <a:endParaRPr lang="ru-RU" sz="2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5" y="3077649"/>
            <a:ext cx="7188287" cy="1189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5" y="4803333"/>
            <a:ext cx="4210734" cy="6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3701"/>
          </a:xfrm>
        </p:spPr>
        <p:txBody>
          <a:bodyPr>
            <a:noAutofit/>
          </a:bodyPr>
          <a:lstStyle/>
          <a:p>
            <a:r>
              <a:rPr lang="ru-RU" sz="3200" dirty="0" smtClean="0"/>
              <a:t>Все </a:t>
            </a:r>
            <a:r>
              <a:rPr lang="ru-RU" sz="3200" dirty="0"/>
              <a:t>данные в языке </a:t>
            </a:r>
            <a:r>
              <a:rPr lang="ru-RU" sz="3200" dirty="0" err="1"/>
              <a:t>Python</a:t>
            </a:r>
            <a:r>
              <a:rPr lang="ru-RU" sz="3200" dirty="0"/>
              <a:t> представлены </a:t>
            </a:r>
            <a:r>
              <a:rPr lang="ru-RU" sz="3200" i="1" dirty="0"/>
              <a:t>объектами</a:t>
            </a:r>
            <a:r>
              <a:rPr lang="ru-RU" sz="3200" i="1" dirty="0" smtClean="0"/>
              <a:t>.</a:t>
            </a:r>
            <a:endParaRPr lang="en-US" sz="3200" i="1" dirty="0" smtClean="0"/>
          </a:p>
          <a:p>
            <a:r>
              <a:rPr lang="ru-RU" sz="3200" dirty="0" smtClean="0"/>
              <a:t>Каждый </a:t>
            </a:r>
            <a:r>
              <a:rPr lang="ru-RU" sz="3200" dirty="0"/>
              <a:t>объект имеет тип данных </a:t>
            </a:r>
            <a:r>
              <a:rPr lang="ru-RU" sz="3200" dirty="0" smtClean="0"/>
              <a:t>и</a:t>
            </a:r>
            <a:r>
              <a:rPr lang="en-US" sz="3200" dirty="0" smtClean="0"/>
              <a:t> </a:t>
            </a:r>
            <a:r>
              <a:rPr lang="ru-RU" sz="3200" dirty="0" smtClean="0"/>
              <a:t>значение</a:t>
            </a:r>
            <a:r>
              <a:rPr lang="ru-RU" sz="3200" dirty="0"/>
              <a:t>. </a:t>
            </a:r>
            <a:endParaRPr lang="en-US" sz="3200" dirty="0" smtClean="0"/>
          </a:p>
          <a:p>
            <a:r>
              <a:rPr lang="ru-RU" sz="3200" dirty="0" smtClean="0"/>
              <a:t>Для </a:t>
            </a:r>
            <a:r>
              <a:rPr lang="ru-RU" sz="3200" dirty="0"/>
              <a:t>доступа к объекту предназначены </a:t>
            </a:r>
            <a:r>
              <a:rPr lang="ru-RU" sz="3200" i="1" dirty="0" smtClean="0"/>
              <a:t>переменные. </a:t>
            </a:r>
            <a:endParaRPr lang="en-US" sz="3200" i="1" dirty="0" smtClean="0"/>
          </a:p>
          <a:p>
            <a:r>
              <a:rPr lang="ru-RU" sz="3200" dirty="0" smtClean="0"/>
              <a:t>При </a:t>
            </a:r>
            <a:r>
              <a:rPr lang="ru-RU" sz="3200" dirty="0"/>
              <a:t>инициализации в </a:t>
            </a:r>
            <a:r>
              <a:rPr lang="ru-RU" sz="3200" dirty="0" smtClean="0"/>
              <a:t>переменной</a:t>
            </a:r>
            <a:r>
              <a:rPr lang="en-US" sz="3200" dirty="0" smtClean="0"/>
              <a:t> </a:t>
            </a:r>
            <a:r>
              <a:rPr lang="ru-RU" sz="3200" dirty="0" smtClean="0"/>
              <a:t>сохраняется </a:t>
            </a:r>
            <a:r>
              <a:rPr lang="ru-RU" sz="3200" i="1" dirty="0"/>
              <a:t>ссылка </a:t>
            </a:r>
            <a:r>
              <a:rPr lang="ru-RU" sz="3200" dirty="0"/>
              <a:t>на объект (адрес объекта в памяти компьютера). </a:t>
            </a:r>
            <a:endParaRPr lang="en-US" sz="3200" dirty="0" smtClean="0"/>
          </a:p>
          <a:p>
            <a:r>
              <a:rPr lang="ru-RU" sz="3200" dirty="0" smtClean="0"/>
              <a:t>Благодаря этой</a:t>
            </a:r>
            <a:r>
              <a:rPr lang="en-US" sz="3200" dirty="0" smtClean="0"/>
              <a:t> </a:t>
            </a:r>
            <a:r>
              <a:rPr lang="ru-RU" sz="3200" dirty="0" smtClean="0"/>
              <a:t>ссылке </a:t>
            </a:r>
            <a:r>
              <a:rPr lang="ru-RU" sz="3200" dirty="0"/>
              <a:t>можно в дальнейшем </a:t>
            </a:r>
            <a:r>
              <a:rPr lang="ru-RU" sz="3200" dirty="0" smtClean="0"/>
              <a:t>обращаться к объекту </a:t>
            </a:r>
            <a:r>
              <a:rPr lang="ru-RU" sz="3200" dirty="0"/>
              <a:t>из программы.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63850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</a:t>
            </a:r>
            <a:endParaRPr lang="en-US" dirty="0"/>
          </a:p>
        </p:txBody>
      </p:sp>
      <p:pic>
        <p:nvPicPr>
          <p:cNvPr id="7" name="Рисунок 6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57434"/>
            <a:ext cx="10712767" cy="533416"/>
          </a:xfrm>
          <a:prstGeom prst="rect">
            <a:avLst/>
          </a:prstGeom>
        </p:spPr>
      </p:pic>
      <p:pic>
        <p:nvPicPr>
          <p:cNvPr id="8" name="Рисунок 7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710924"/>
            <a:ext cx="10600117" cy="15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649" y="1919960"/>
            <a:ext cx="5864339" cy="44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История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79" y="1953310"/>
            <a:ext cx="9911379" cy="4023360"/>
          </a:xfrm>
        </p:spPr>
        <p:txBody>
          <a:bodyPr>
            <a:normAutofit lnSpcReduction="10000"/>
          </a:bodyPr>
          <a:lstStyle/>
          <a:p>
            <a:r>
              <a:rPr lang="ru-RU" sz="2800" dirty="0" err="1"/>
              <a:t>Python</a:t>
            </a:r>
            <a:r>
              <a:rPr lang="ru-RU" sz="2800" dirty="0"/>
              <a:t> — высокоуровневый язык программирования общего назначения с динамической строгой типизацией и автоматическим управлением памятью, ориентированный на повышение производительности разработчика, читаемости кода и его качества, а также на обеспечение переносимости написанных на нём </a:t>
            </a:r>
            <a:r>
              <a:rPr lang="ru-RU" sz="2800" dirty="0" smtClean="0"/>
              <a:t>программ</a:t>
            </a:r>
          </a:p>
          <a:p>
            <a:endParaRPr lang="ru-RU" sz="2800" dirty="0"/>
          </a:p>
          <a:p>
            <a:r>
              <a:rPr lang="ru-RU" sz="2800" dirty="0"/>
              <a:t>Используется в анализе данных, машинном обучении, </a:t>
            </a:r>
            <a:r>
              <a:rPr lang="ru-RU" sz="2800" dirty="0" err="1"/>
              <a:t>DevOps</a:t>
            </a:r>
            <a:r>
              <a:rPr lang="ru-RU" sz="2800" dirty="0"/>
              <a:t> и веб-разработке, а также в других сферах, включая разработку игр</a:t>
            </a:r>
            <a:endParaRPr lang="ru-RU" sz="28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780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Переменные – управление памятью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97280" y="2371636"/>
            <a:ext cx="94564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/>
              <a:t>Python</a:t>
            </a:r>
            <a:r>
              <a:rPr lang="ru-RU" sz="2800" dirty="0"/>
              <a:t> - язык с встроенным менеджером управления памятью и выполняет данные операции автоматически за счет наличия </a:t>
            </a:r>
            <a:r>
              <a:rPr lang="ru-RU" sz="2800" i="1" dirty="0"/>
              <a:t>сборщика мусора</a:t>
            </a:r>
            <a:r>
              <a:rPr lang="ru-RU" sz="2800" dirty="0"/>
              <a:t> (</a:t>
            </a:r>
            <a:r>
              <a:rPr lang="ru-RU" sz="2800" i="1" dirty="0"/>
              <a:t>англ.</a:t>
            </a:r>
            <a:r>
              <a:rPr lang="ru-RU" sz="2800" dirty="0"/>
              <a:t> </a:t>
            </a:r>
            <a:r>
              <a:rPr lang="ru-RU" sz="2800" dirty="0" err="1"/>
              <a:t>Garbage</a:t>
            </a:r>
            <a:r>
              <a:rPr lang="ru-RU" sz="2800" dirty="0"/>
              <a:t> </a:t>
            </a:r>
            <a:r>
              <a:rPr lang="ru-RU" sz="2800" dirty="0" err="1"/>
              <a:t>Collection</a:t>
            </a:r>
            <a:r>
              <a:rPr lang="ru-RU" sz="2800" dirty="0"/>
              <a:t>, GC</a:t>
            </a:r>
            <a:r>
              <a:rPr lang="ru-RU" sz="2800" dirty="0" smtClean="0"/>
              <a:t>).</a:t>
            </a:r>
            <a:endParaRPr lang="ru-RU" sz="2800" dirty="0"/>
          </a:p>
          <a:p>
            <a:endParaRPr lang="ru-RU" sz="2800" dirty="0" smtClean="0"/>
          </a:p>
          <a:p>
            <a:r>
              <a:rPr lang="ru-RU" sz="2800" dirty="0" err="1" smtClean="0"/>
              <a:t>Python</a:t>
            </a:r>
            <a:r>
              <a:rPr lang="ru-RU" sz="2800" dirty="0" smtClean="0"/>
              <a:t> </a:t>
            </a:r>
            <a:r>
              <a:rPr lang="ru-RU" sz="2800" dirty="0"/>
              <a:t>хранит журнал ссылок на каждый объект и автоматически уничтожает объект, как только на него больше нет </a:t>
            </a:r>
            <a:r>
              <a:rPr lang="ru-RU" sz="2800" dirty="0" smtClean="0"/>
              <a:t>ссылок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896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История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79" y="1953310"/>
            <a:ext cx="9911379" cy="4023360"/>
          </a:xfrm>
        </p:spPr>
        <p:txBody>
          <a:bodyPr>
            <a:normAutofit/>
          </a:bodyPr>
          <a:lstStyle/>
          <a:p>
            <a:r>
              <a:rPr lang="ru-RU" sz="2800" dirty="0"/>
              <a:t>В</a:t>
            </a:r>
            <a:r>
              <a:rPr lang="ru-RU" sz="2800" dirty="0" smtClean="0"/>
              <a:t>лияние </a:t>
            </a:r>
            <a:r>
              <a:rPr lang="ru-RU" sz="2800" dirty="0"/>
              <a:t>оказали </a:t>
            </a:r>
            <a:r>
              <a:rPr lang="ru-RU" sz="2800" dirty="0" smtClean="0"/>
              <a:t>языки:</a:t>
            </a:r>
            <a:endParaRPr lang="ru-RU" sz="2800" dirty="0"/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 smtClean="0"/>
              <a:t>ABC</a:t>
            </a:r>
            <a:r>
              <a:rPr lang="ru-RU" sz="2800" dirty="0"/>
              <a:t>: отступы для группировки операторов, высокоуровневые структуры данных;</a:t>
            </a:r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/>
              <a:t>Modula-3: пакеты, модули;</a:t>
            </a:r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/>
              <a:t>С, C++: некоторые синтаксические конструкции;</a:t>
            </a:r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 err="1"/>
              <a:t>Smalltalk</a:t>
            </a:r>
            <a:r>
              <a:rPr lang="ru-RU" sz="2800" dirty="0"/>
              <a:t>: ООП;</a:t>
            </a:r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 err="1"/>
              <a:t>Java</a:t>
            </a:r>
            <a:r>
              <a:rPr lang="ru-RU" sz="2800" dirty="0"/>
              <a:t>: обработка исключений и др.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991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История </a:t>
            </a:r>
            <a:r>
              <a:rPr lang="en-US" dirty="0" smtClean="0"/>
              <a:t>Python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4" y="1737360"/>
            <a:ext cx="8145012" cy="4515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103768" y="1755289"/>
            <a:ext cx="36910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https://www.tiobe.com/tiobe-index</a:t>
            </a:r>
            <a:r>
              <a:rPr lang="ru-RU" dirty="0" smtClean="0">
                <a:hlinkClick r:id="rId4"/>
              </a:rPr>
              <a:t>/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47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История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9246" y="1737360"/>
            <a:ext cx="7297271" cy="4591721"/>
          </a:xfrm>
        </p:spPr>
        <p:txBody>
          <a:bodyPr>
            <a:normAutofit/>
          </a:bodyPr>
          <a:lstStyle/>
          <a:p>
            <a:r>
              <a:rPr lang="ru-RU" dirty="0" smtClean="0"/>
              <a:t>1991 –  опубликован код </a:t>
            </a:r>
            <a:r>
              <a:rPr lang="ru-RU" dirty="0" err="1"/>
              <a:t>Python</a:t>
            </a:r>
            <a:r>
              <a:rPr lang="ru-RU" dirty="0"/>
              <a:t>, помеченный версией 0.9.0, на </a:t>
            </a:r>
            <a:r>
              <a:rPr lang="ru-RU" dirty="0" err="1" smtClean="0"/>
              <a:t>alt.sources</a:t>
            </a:r>
            <a:r>
              <a:rPr lang="ru-RU" dirty="0" smtClean="0"/>
              <a:t> </a:t>
            </a:r>
            <a:r>
              <a:rPr lang="ru-RU" dirty="0"/>
              <a:t>в центре математики и информатики в Нидерландах</a:t>
            </a:r>
            <a:endParaRPr lang="ru-RU" dirty="0" smtClean="0"/>
          </a:p>
          <a:p>
            <a:r>
              <a:rPr lang="ru-RU" dirty="0" err="1" smtClean="0"/>
              <a:t>Python</a:t>
            </a:r>
            <a:r>
              <a:rPr lang="ru-RU" dirty="0" smtClean="0"/>
              <a:t> </a:t>
            </a:r>
            <a:r>
              <a:rPr lang="ru-RU" dirty="0"/>
              <a:t>1.0 — январь 1994 </a:t>
            </a:r>
            <a:r>
              <a:rPr lang="ru-RU" dirty="0" smtClean="0"/>
              <a:t>года</a:t>
            </a:r>
          </a:p>
          <a:p>
            <a:pPr lvl="1"/>
            <a:r>
              <a:rPr lang="ru-RU" dirty="0" err="1"/>
              <a:t>Python</a:t>
            </a:r>
            <a:r>
              <a:rPr lang="ru-RU" dirty="0"/>
              <a:t> 1.5 — 31 декабря 1997 года</a:t>
            </a:r>
          </a:p>
          <a:p>
            <a:pPr lvl="1"/>
            <a:r>
              <a:rPr lang="ru-RU" dirty="0" err="1"/>
              <a:t>Python</a:t>
            </a:r>
            <a:r>
              <a:rPr lang="ru-RU" dirty="0"/>
              <a:t> 1.6 — 5 сентября 2000 года</a:t>
            </a:r>
          </a:p>
          <a:p>
            <a:r>
              <a:rPr lang="ru-RU" dirty="0" err="1" smtClean="0"/>
              <a:t>Python</a:t>
            </a:r>
            <a:r>
              <a:rPr lang="ru-RU" dirty="0" smtClean="0"/>
              <a:t> </a:t>
            </a:r>
            <a:r>
              <a:rPr lang="ru-RU" dirty="0"/>
              <a:t>2.0 — 16 октября 2000 </a:t>
            </a:r>
            <a:r>
              <a:rPr lang="ru-RU" dirty="0" smtClean="0"/>
              <a:t>года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Python 2.7.18 </a:t>
            </a:r>
            <a:r>
              <a:rPr lang="ru-RU" dirty="0" smtClean="0"/>
              <a:t>– 20 апреля </a:t>
            </a:r>
            <a:r>
              <a:rPr lang="en-US" dirty="0" smtClean="0"/>
              <a:t>2020</a:t>
            </a:r>
            <a:r>
              <a:rPr lang="ru-RU" dirty="0" smtClean="0"/>
              <a:t> года</a:t>
            </a:r>
          </a:p>
          <a:p>
            <a:r>
              <a:rPr lang="ru-RU" dirty="0" err="1" smtClean="0"/>
              <a:t>Python</a:t>
            </a:r>
            <a:r>
              <a:rPr lang="ru-RU" dirty="0" smtClean="0"/>
              <a:t> </a:t>
            </a:r>
            <a:r>
              <a:rPr lang="ru-RU" dirty="0"/>
              <a:t>3.0 — 3 декабря 2008 </a:t>
            </a:r>
            <a:r>
              <a:rPr lang="ru-RU" dirty="0" smtClean="0"/>
              <a:t>года</a:t>
            </a:r>
          </a:p>
          <a:p>
            <a:r>
              <a:rPr lang="ru-RU" dirty="0" smtClean="0"/>
              <a:t>….</a:t>
            </a:r>
            <a:endParaRPr lang="ru-RU" dirty="0"/>
          </a:p>
          <a:p>
            <a:r>
              <a:rPr lang="ru-RU" dirty="0" err="1"/>
              <a:t>Python</a:t>
            </a:r>
            <a:r>
              <a:rPr lang="ru-RU" dirty="0"/>
              <a:t> 3.10 — 4 октября 2021 </a:t>
            </a:r>
            <a:r>
              <a:rPr lang="ru-RU" dirty="0" smtClean="0"/>
              <a:t>года</a:t>
            </a:r>
          </a:p>
          <a:p>
            <a:r>
              <a:rPr lang="ru-RU" dirty="0" err="1"/>
              <a:t>Python</a:t>
            </a:r>
            <a:r>
              <a:rPr lang="ru-RU" dirty="0"/>
              <a:t> </a:t>
            </a:r>
            <a:r>
              <a:rPr lang="ru-RU" dirty="0" smtClean="0"/>
              <a:t>3.11 </a:t>
            </a:r>
            <a:r>
              <a:rPr lang="ru-RU" dirty="0"/>
              <a:t>— </a:t>
            </a:r>
            <a:r>
              <a:rPr lang="ru-RU" dirty="0" smtClean="0"/>
              <a:t>24 </a:t>
            </a:r>
            <a:r>
              <a:rPr lang="ru-RU" dirty="0"/>
              <a:t>октября </a:t>
            </a:r>
            <a:r>
              <a:rPr lang="ru-RU" dirty="0" smtClean="0"/>
              <a:t>2022 </a:t>
            </a:r>
            <a:r>
              <a:rPr lang="ru-RU" dirty="0"/>
              <a:t>года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1845734"/>
            <a:ext cx="2768501" cy="43373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21" y="2580618"/>
            <a:ext cx="3754419" cy="40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7172</TotalTime>
  <Words>1820</Words>
  <Application>Microsoft Office PowerPoint</Application>
  <PresentationFormat>Широкоэкранный</PresentationFormat>
  <Paragraphs>367</Paragraphs>
  <Slides>60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Retrospect</vt:lpstr>
      <vt:lpstr> </vt:lpstr>
      <vt:lpstr>Общая характеристика языка Python </vt:lpstr>
      <vt:lpstr>Книги</vt:lpstr>
      <vt:lpstr>Книги</vt:lpstr>
      <vt:lpstr>Полезные ссылки</vt:lpstr>
      <vt:lpstr>История Python</vt:lpstr>
      <vt:lpstr>История Python</vt:lpstr>
      <vt:lpstr>История Python</vt:lpstr>
      <vt:lpstr>История Python</vt:lpstr>
      <vt:lpstr>Установка Python для Windows</vt:lpstr>
      <vt:lpstr>Установка Python для Windows</vt:lpstr>
      <vt:lpstr>Установка Python для Windows</vt:lpstr>
      <vt:lpstr>Установка Python на Linux системы (Ubuntu, Linux mint и другие)</vt:lpstr>
      <vt:lpstr>Установка Python на Linux системы (Ubuntu, Linux mint и другие)</vt:lpstr>
      <vt:lpstr>Реализации Python</vt:lpstr>
      <vt:lpstr>Документация Python</vt:lpstr>
      <vt:lpstr>Документация Python – сервер документов pydoc</vt:lpstr>
      <vt:lpstr>IDE для Python</vt:lpstr>
      <vt:lpstr>IDE для Python</vt:lpstr>
      <vt:lpstr>IDE для Python</vt:lpstr>
      <vt:lpstr>IDE для Python</vt:lpstr>
      <vt:lpstr>Первая программа на Python (командная строка)</vt:lpstr>
      <vt:lpstr>Первая программа на Python (IDLE)</vt:lpstr>
      <vt:lpstr>Первая программа на Python (IDLE)</vt:lpstr>
      <vt:lpstr>Первая программа на Python</vt:lpstr>
      <vt:lpstr>Первая программа на Python</vt:lpstr>
      <vt:lpstr>Первая программа на Python</vt:lpstr>
      <vt:lpstr>Справка</vt:lpstr>
      <vt:lpstr>Справка</vt:lpstr>
      <vt:lpstr>Всплывающая подсказка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 – проверка кода</vt:lpstr>
      <vt:lpstr>Синтаксис Python – проверка кода</vt:lpstr>
      <vt:lpstr>Синтаксис Python – проверка кода</vt:lpstr>
      <vt:lpstr>Синтаксис Python – проверка кода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Переменные</vt:lpstr>
      <vt:lpstr>Переменные</vt:lpstr>
      <vt:lpstr>Переменные</vt:lpstr>
      <vt:lpstr>Переменные – управление памятью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Zhvakina</dc:creator>
  <cp:lastModifiedBy>ANNA</cp:lastModifiedBy>
  <cp:revision>542</cp:revision>
  <cp:lastPrinted>2016-01-26T13:20:45Z</cp:lastPrinted>
  <dcterms:created xsi:type="dcterms:W3CDTF">2015-03-09T11:51:14Z</dcterms:created>
  <dcterms:modified xsi:type="dcterms:W3CDTF">2023-02-15T19:56:49Z</dcterms:modified>
</cp:coreProperties>
</file>